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  <p:sldMasterId id="2147483668" r:id="rId3"/>
  </p:sldMasterIdLst>
  <p:notesMasterIdLst>
    <p:notesMasterId r:id="rId27"/>
  </p:notesMasterIdLst>
  <p:sldIdLst>
    <p:sldId id="672" r:id="rId4"/>
    <p:sldId id="696" r:id="rId5"/>
    <p:sldId id="699" r:id="rId6"/>
    <p:sldId id="711" r:id="rId7"/>
    <p:sldId id="729" r:id="rId8"/>
    <p:sldId id="714" r:id="rId9"/>
    <p:sldId id="707" r:id="rId10"/>
    <p:sldId id="739" r:id="rId11"/>
    <p:sldId id="716" r:id="rId12"/>
    <p:sldId id="726" r:id="rId13"/>
    <p:sldId id="740" r:id="rId14"/>
    <p:sldId id="743" r:id="rId15"/>
    <p:sldId id="724" r:id="rId16"/>
    <p:sldId id="742" r:id="rId17"/>
    <p:sldId id="735" r:id="rId18"/>
    <p:sldId id="725" r:id="rId19"/>
    <p:sldId id="733" r:id="rId20"/>
    <p:sldId id="708" r:id="rId21"/>
    <p:sldId id="738" r:id="rId22"/>
    <p:sldId id="709" r:id="rId23"/>
    <p:sldId id="737" r:id="rId24"/>
    <p:sldId id="741" r:id="rId25"/>
    <p:sldId id="710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43CF2C3-3950-4E40-A02F-66DCCF188A6B}">
          <p14:sldIdLst>
            <p14:sldId id="672"/>
            <p14:sldId id="696"/>
            <p14:sldId id="699"/>
            <p14:sldId id="711"/>
            <p14:sldId id="729"/>
            <p14:sldId id="714"/>
            <p14:sldId id="707"/>
            <p14:sldId id="739"/>
            <p14:sldId id="716"/>
            <p14:sldId id="726"/>
            <p14:sldId id="740"/>
            <p14:sldId id="743"/>
            <p14:sldId id="724"/>
            <p14:sldId id="742"/>
            <p14:sldId id="735"/>
            <p14:sldId id="725"/>
            <p14:sldId id="733"/>
            <p14:sldId id="708"/>
            <p14:sldId id="738"/>
            <p14:sldId id="709"/>
            <p14:sldId id="737"/>
            <p14:sldId id="741"/>
            <p14:sldId id="7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A778"/>
    <a:srgbClr val="FED00C"/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7" autoAdjust="0"/>
    <p:restoredTop sz="78107" autoAdjust="0"/>
  </p:normalViewPr>
  <p:slideViewPr>
    <p:cSldViewPr snapToGrid="0">
      <p:cViewPr varScale="1">
        <p:scale>
          <a:sx n="88" d="100"/>
          <a:sy n="88" d="100"/>
        </p:scale>
        <p:origin x="1350" y="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gs" Target="tags/tag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各位评委老师、与会嘉宾，下午好，我们是来自东南大学的</a:t>
            </a:r>
            <a:r>
              <a:rPr lang="en-US" altLang="zh-CN" dirty="0"/>
              <a:t>5GC</a:t>
            </a:r>
            <a:r>
              <a:rPr lang="zh-CN" altLang="en-US" dirty="0"/>
              <a:t>团队，我们的参赛作品是面向工控领域的</a:t>
            </a:r>
            <a:r>
              <a:rPr lang="en-US" altLang="zh-CN" dirty="0"/>
              <a:t>5G+</a:t>
            </a:r>
            <a:r>
              <a:rPr lang="zh-CN" altLang="en-US" dirty="0"/>
              <a:t>边缘多模态</a:t>
            </a:r>
            <a:r>
              <a:rPr lang="en-US" altLang="zh-CN" dirty="0"/>
              <a:t>AI</a:t>
            </a:r>
            <a:r>
              <a:rPr lang="zh-CN" altLang="en-US" dirty="0"/>
              <a:t>应用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本地分流的技术可以降低时延、节省带宽、提升用户体验。本项目采用上行分流的方案来实现本地分流。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在具体实现方面，我们首先基于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OpenStack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搭建出虚拟云平台。并让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5GC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直接运行在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VM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中，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MEC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以容器的方式运行在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K8S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K8S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部署在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OpenStack VM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</a:t>
            </a:r>
            <a:endParaRPr lang="en-US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为满足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5GC NF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不同的通信需求，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OpenStack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网络配置包含内部网络和外部网络，外部网络为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Flat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类型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内部网络为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VXLAN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类型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728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OpenStack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平台上部署项目需要运行的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5GC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MEC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平台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我们将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5GC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控制面与用户面的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NF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以独立进程的方式运行在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OpenStack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VM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上，具体的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VM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划分如图所示。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MEC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方面，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采用单节点部署方式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包含一个部署控制节点和待部署节点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592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117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关于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多模态身份识别方案，我们采用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基于多模态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生物识别系统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，该系统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个模块组成：数据获取模块、特征处理模块、数据存储模块、模式匹配模块和决策模块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由于时间关系，多模态身份识别在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现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阶段只完成人脸特征提取，后续将声音、虹膜特征加入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053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518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449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手势识别方面，我们采用基于</a:t>
            </a:r>
            <a:r>
              <a:rPr lang="en-US" altLang="zh-CN" dirty="0" err="1"/>
              <a:t>Mediapipe</a:t>
            </a:r>
            <a:r>
              <a:rPr lang="zh-CN" altLang="en-US" dirty="0"/>
              <a:t>的手势识别模型，该模型通过手部的</a:t>
            </a:r>
            <a:r>
              <a:rPr lang="en-US" altLang="zh-CN" dirty="0"/>
              <a:t>21</a:t>
            </a:r>
            <a:r>
              <a:rPr lang="zh-CN" altLang="en-US" dirty="0"/>
              <a:t>个</a:t>
            </a:r>
            <a:r>
              <a:rPr lang="en-US" altLang="zh-CN" dirty="0"/>
              <a:t>3D</a:t>
            </a:r>
            <a:r>
              <a:rPr lang="zh-CN" altLang="en-US" dirty="0"/>
              <a:t>关键点实现手部高保真追踪，具体包括三个部分：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手掌检测模型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Palm Detector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用于从图像中识别手掌；手部关键部位模型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Landmarks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对手部边界区域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检测并返回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3D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手部关键点，手势识别器根据手部关键点定义并识别各种手势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792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我们将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虚拟机械臂服务运行在虚拟云平台</a:t>
            </a:r>
            <a:r>
              <a:rPr lang="zh-CN" altLang="en-US" sz="1200" kern="1200" dirty="0"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服务端使用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Web Services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，支持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；根据用户的特定手势，系统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发送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Post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请求，即可控制机器人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完成</a:t>
            </a:r>
            <a:r>
              <a:rPr lang="zh-CN" altLang="en-US" sz="12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相应的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59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1978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840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接下来我将从选题背景、方案设计与实现、创新及特色、以及下阶段计划四个方面进行详细介绍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35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98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342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首先，关于选题背景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2021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年“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5G+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工业互联网”发展报告中提到，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5G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技术在工业互联网中的应用正在不断深化成熟；自工信部推进实施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512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工程以来，工业互联网应用发展的深度、广度、高度都得到了整体提升</a:t>
            </a:r>
            <a:endParaRPr lang="en-US" altLang="zh-CN" b="0" i="0" dirty="0">
              <a:solidFill>
                <a:srgbClr val="FFFFFF"/>
              </a:solidFill>
              <a:effectLst/>
              <a:latin typeface="Roboto" panose="020B0604020202020204" pitchFamily="2" charset="0"/>
            </a:endParaRPr>
          </a:p>
          <a:p>
            <a:pPr marL="0" indent="0">
              <a:buNone/>
            </a:pPr>
            <a:r>
              <a:rPr lang="zh-CN" altLang="en-US" b="0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并且，在</a:t>
            </a:r>
            <a:r>
              <a:rPr lang="zh-CN" altLang="en-US" dirty="0"/>
              <a:t>未来工业的生产范式中，柔性化、智能化、扁平化的趋向性愈发明显。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745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另外，轻量化</a:t>
            </a:r>
            <a:r>
              <a:rPr lang="en-US" altLang="zh-CN" dirty="0"/>
              <a:t>5GC</a:t>
            </a:r>
            <a:r>
              <a:rPr lang="zh-CN" altLang="en-US" dirty="0"/>
              <a:t>的可定制性能够适应复杂的工业场景，在保证精简的前提下，一定程度地降低成本；同时，</a:t>
            </a:r>
            <a:r>
              <a:rPr lang="en-US" altLang="zh-CN" dirty="0"/>
              <a:t>5G UPF</a:t>
            </a:r>
            <a:r>
              <a:rPr lang="zh-CN" altLang="en-US" dirty="0"/>
              <a:t>下沉到边缘配合</a:t>
            </a:r>
            <a:r>
              <a:rPr lang="en-US" altLang="zh-CN" dirty="0"/>
              <a:t>MEC</a:t>
            </a:r>
            <a:r>
              <a:rPr lang="zh-CN" altLang="en-US" dirty="0"/>
              <a:t>部署，避免了无效数据造成的资源浪费，很好地支撑起了低时延高可靠的业务。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855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目前大多数的</a:t>
            </a:r>
            <a:r>
              <a:rPr lang="en-US" altLang="zh-CN" dirty="0"/>
              <a:t>5G</a:t>
            </a:r>
            <a:r>
              <a:rPr lang="zh-CN" altLang="en-US" dirty="0"/>
              <a:t>商业产品都是基于</a:t>
            </a:r>
            <a:r>
              <a:rPr lang="en-US" altLang="zh-CN" dirty="0"/>
              <a:t>3GPP R15</a:t>
            </a:r>
            <a:r>
              <a:rPr lang="zh-CN" altLang="en-US" dirty="0"/>
              <a:t>版本设计，在上行能力、时延与安全性方面存在一定不足。</a:t>
            </a:r>
            <a:endParaRPr lang="en-US" altLang="zh-CN" dirty="0"/>
          </a:p>
          <a:p>
            <a:r>
              <a:rPr lang="zh-CN" altLang="en-US" dirty="0"/>
              <a:t>本项目依托虚拟化平台，通过低时延的双向通信网络，将边缘多模态</a:t>
            </a:r>
            <a:r>
              <a:rPr lang="en-US" altLang="zh-CN" dirty="0"/>
              <a:t>AI</a:t>
            </a:r>
            <a:r>
              <a:rPr lang="zh-CN" altLang="en-US" dirty="0"/>
              <a:t>融入智能制造，对于将</a:t>
            </a:r>
            <a:r>
              <a:rPr lang="en-US" altLang="zh-CN" dirty="0"/>
              <a:t>5G</a:t>
            </a:r>
            <a:r>
              <a:rPr lang="zh-CN" altLang="en-US" dirty="0"/>
              <a:t>推广到工控领域做出了有益探索。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294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132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对于这个项目，我们希望能够基于</a:t>
            </a:r>
            <a:r>
              <a:rPr lang="en-US" altLang="zh-CN" dirty="0"/>
              <a:t>5G MEC</a:t>
            </a:r>
            <a:r>
              <a:rPr lang="zh-CN" altLang="en-US" dirty="0"/>
              <a:t>，实现</a:t>
            </a:r>
            <a:r>
              <a:rPr lang="en-US" altLang="zh-CN" dirty="0"/>
              <a:t>AI</a:t>
            </a:r>
            <a:r>
              <a:rPr lang="zh-CN" altLang="en-US" dirty="0"/>
              <a:t>多模态身份认证，并通过手势识别智能操控机械设备</a:t>
            </a:r>
            <a:endParaRPr lang="en-US" altLang="zh-CN" dirty="0"/>
          </a:p>
          <a:p>
            <a:r>
              <a:rPr lang="zh-CN" altLang="en-US" dirty="0"/>
              <a:t>这是我们项目的整体架构设计图</a:t>
            </a:r>
            <a:endParaRPr lang="en-US" altLang="zh-CN" dirty="0"/>
          </a:p>
          <a:p>
            <a:r>
              <a:rPr lang="zh-CN" altLang="en-US" dirty="0"/>
              <a:t>具体涉及的组件包括：</a:t>
            </a:r>
            <a:endParaRPr lang="en-US" altLang="zh-CN" dirty="0"/>
          </a:p>
          <a:p>
            <a:r>
              <a:rPr lang="zh-CN" altLang="en-US" dirty="0"/>
              <a:t>基于</a:t>
            </a:r>
            <a:r>
              <a:rPr lang="en-US" altLang="zh-CN" dirty="0"/>
              <a:t>OpenStack</a:t>
            </a:r>
            <a:r>
              <a:rPr lang="zh-CN" altLang="en-US" dirty="0"/>
              <a:t>的虚拟化平台、</a:t>
            </a:r>
            <a:endParaRPr lang="en-US" altLang="zh-CN" dirty="0"/>
          </a:p>
          <a:p>
            <a:r>
              <a:rPr lang="zh-CN" altLang="en-US" dirty="0"/>
              <a:t>轻量级</a:t>
            </a:r>
            <a:r>
              <a:rPr lang="en-US" altLang="zh-CN" dirty="0"/>
              <a:t>5GC</a:t>
            </a:r>
            <a:r>
              <a:rPr lang="zh-CN" altLang="en-US" dirty="0"/>
              <a:t>（基于开源</a:t>
            </a:r>
            <a:r>
              <a:rPr lang="en-US" altLang="zh-CN" dirty="0"/>
              <a:t>free5gc</a:t>
            </a:r>
            <a:r>
              <a:rPr lang="zh-CN" altLang="en-US" dirty="0"/>
              <a:t>）、</a:t>
            </a:r>
            <a:endParaRPr lang="en-US" altLang="zh-CN" dirty="0"/>
          </a:p>
          <a:p>
            <a:r>
              <a:rPr lang="zh-CN" altLang="en-US" dirty="0"/>
              <a:t>边缘平台（基于开源</a:t>
            </a:r>
            <a:r>
              <a:rPr lang="en-US" altLang="zh-CN" dirty="0"/>
              <a:t>Edge Gallery</a:t>
            </a:r>
            <a:r>
              <a:rPr lang="zh-CN" altLang="en-US" dirty="0"/>
              <a:t>）、</a:t>
            </a:r>
            <a:endParaRPr lang="en-US" altLang="zh-CN" dirty="0"/>
          </a:p>
          <a:p>
            <a:r>
              <a:rPr lang="en-US" altLang="zh-CN" dirty="0"/>
              <a:t>AI</a:t>
            </a:r>
            <a:r>
              <a:rPr lang="zh-CN" altLang="en-US" dirty="0"/>
              <a:t>服务（包括多模态</a:t>
            </a:r>
            <a:r>
              <a:rPr lang="en-US" altLang="zh-CN" dirty="0"/>
              <a:t>AI</a:t>
            </a:r>
            <a:r>
              <a:rPr lang="zh-CN" altLang="en-US" dirty="0"/>
              <a:t>身份识别</a:t>
            </a:r>
            <a:r>
              <a:rPr lang="en-US" altLang="zh-CN" dirty="0"/>
              <a:t>+</a:t>
            </a:r>
            <a:r>
              <a:rPr lang="zh-CN" altLang="en-US" dirty="0"/>
              <a:t>手势识别）、</a:t>
            </a:r>
            <a:endParaRPr lang="en-US" altLang="zh-CN" dirty="0"/>
          </a:p>
          <a:p>
            <a:r>
              <a:rPr lang="en-US" altLang="zh-CN" dirty="0"/>
              <a:t>CPE</a:t>
            </a:r>
            <a:r>
              <a:rPr lang="zh-CN" altLang="en-US" dirty="0"/>
              <a:t>终端、</a:t>
            </a:r>
            <a:endParaRPr lang="en-US" altLang="zh-CN" dirty="0"/>
          </a:p>
          <a:p>
            <a:r>
              <a:rPr lang="zh-CN" altLang="en-US" dirty="0"/>
              <a:t>机械臂（考虑成本，本项目采用虚拟机械臂）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N33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619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根据之前描述的具体需求，在方案设计方面，我们细化为了三个子方案，分别是</a:t>
            </a:r>
            <a:r>
              <a:rPr lang="en-US" altLang="zh-CN" dirty="0"/>
              <a:t>…</a:t>
            </a:r>
            <a:r>
              <a:rPr lang="zh-CN" altLang="en-US" dirty="0"/>
              <a:t>，下面将介绍各子方案的设计与实现过程。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973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/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/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/>
          <p:cNvCxnSpPr/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/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2" name="椭圆 61"/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0" name="椭圆 29"/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4" name="图片占位符 53"/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9" name="图片占位符 58"/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/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35" name="组合 3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/>
          <p:cNvCxnSpPr/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/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/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/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/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email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/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4" name="任意多边形: 形状 43"/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3" name="任意多边形: 形状 52"/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/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>
            <a:alphaModFix amt="1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3" cstate="email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/>
          <p:cNvPicPr/>
          <p:nvPr userDrawn="1"/>
        </p:nvPicPr>
        <p:blipFill>
          <a:blip r:embed="rId4" cstate="email">
            <a:alphaModFix amt="3000"/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</a:p>
        </p:txBody>
      </p:sp>
      <p:sp>
        <p:nvSpPr>
          <p:cNvPr id="124" name="日期占位符 123"/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/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/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5" name="文本占位符 44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/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/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/>
          <p:cNvPicPr/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/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/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/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/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/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/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/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/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14" name="直接连接符 1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email">
            <a:alphaModFix amt="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GIF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9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7.png"/><Relationship Id="rId5" Type="http://schemas.openxmlformats.org/officeDocument/2006/relationships/tags" Target="../tags/tag6.xml"/><Relationship Id="rId10" Type="http://schemas.openxmlformats.org/officeDocument/2006/relationships/notesSlide" Target="../notesSlides/notesSlide9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7502" y="2749690"/>
            <a:ext cx="7538243" cy="878840"/>
          </a:xfrm>
        </p:spPr>
        <p:txBody>
          <a:bodyPr/>
          <a:lstStyle/>
          <a:p>
            <a:r>
              <a:rPr lang="en-US" altLang="zh-CN" sz="4800" b="1" dirty="0">
                <a:solidFill>
                  <a:schemeClr val="accent1"/>
                </a:solidFill>
                <a:ea typeface="+mn-ea"/>
                <a:cs typeface="+mn-ea"/>
              </a:rPr>
              <a:t>5G+</a:t>
            </a:r>
            <a:r>
              <a:rPr lang="zh-CN" altLang="en-US" sz="4800" b="1" dirty="0">
                <a:solidFill>
                  <a:schemeClr val="accent1"/>
                </a:solidFill>
                <a:ea typeface="+mn-ea"/>
                <a:cs typeface="+mn-ea"/>
              </a:rPr>
              <a:t>边缘多模态</a:t>
            </a:r>
            <a:r>
              <a:rPr lang="en-US" altLang="zh-CN" sz="4800" b="1" dirty="0">
                <a:solidFill>
                  <a:schemeClr val="accent1"/>
                </a:solidFill>
                <a:ea typeface="+mn-ea"/>
                <a:cs typeface="+mn-ea"/>
              </a:rPr>
              <a:t>AI</a:t>
            </a:r>
            <a:r>
              <a:rPr lang="zh-CN" altLang="en-US" sz="4800" b="1" dirty="0">
                <a:solidFill>
                  <a:schemeClr val="accent1"/>
                </a:solidFill>
                <a:ea typeface="+mn-ea"/>
                <a:cs typeface="+mn-ea"/>
              </a:rPr>
              <a:t>应用</a:t>
            </a:r>
            <a:endParaRPr lang="zh-CN" altLang="en-US" sz="4800" dirty="0">
              <a:ea typeface="+mn-ea"/>
              <a:cs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67503" y="1958153"/>
            <a:ext cx="5798382" cy="878840"/>
          </a:xfrm>
        </p:spPr>
        <p:txBody>
          <a:bodyPr/>
          <a:lstStyle/>
          <a:p>
            <a:r>
              <a:rPr lang="zh-CN" altLang="en-US" b="1" dirty="0">
                <a:ea typeface="+mn-ea"/>
                <a:cs typeface="+mn-ea"/>
              </a:rPr>
              <a:t>面向工控领域的</a:t>
            </a:r>
            <a:endParaRPr lang="en-US" altLang="zh-CN" b="1" dirty="0">
              <a:solidFill>
                <a:schemeClr val="accent1"/>
              </a:solidFill>
              <a:ea typeface="+mn-ea"/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日期：</a:t>
            </a:r>
            <a:r>
              <a:rPr lang="en-US" altLang="zh-CN" sz="2000" dirty="0">
                <a:solidFill>
                  <a:schemeClr val="accent1"/>
                </a:solidFill>
                <a:latin typeface="Arial" panose="020B0604020202020204"/>
                <a:cs typeface="+mn-ea"/>
              </a:rPr>
              <a:t>2022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/08/24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E5696A-0FEE-41AD-9141-654D02B70E5E}"/>
              </a:ext>
            </a:extLst>
          </p:cNvPr>
          <p:cNvSpPr/>
          <p:nvPr/>
        </p:nvSpPr>
        <p:spPr>
          <a:xfrm>
            <a:off x="667502" y="4424285"/>
            <a:ext cx="2818905" cy="33855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chemeClr val="accent2"/>
                </a:solidFill>
                <a:latin typeface="Arial"/>
                <a:cs typeface="+mn-ea"/>
              </a:rPr>
              <a:t>答辩队伍：东南大学 </a:t>
            </a:r>
            <a:r>
              <a:rPr lang="en-US" altLang="zh-CN" sz="1600" b="1" dirty="0">
                <a:solidFill>
                  <a:schemeClr val="accent2"/>
                </a:solidFill>
                <a:latin typeface="Arial"/>
                <a:cs typeface="+mn-ea"/>
              </a:rPr>
              <a:t>5GCers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D729A1AA-F7A0-6D93-827A-65489F8718D8}"/>
              </a:ext>
            </a:extLst>
          </p:cNvPr>
          <p:cNvSpPr txBox="1">
            <a:spLocks/>
          </p:cNvSpPr>
          <p:nvPr/>
        </p:nvSpPr>
        <p:spPr>
          <a:xfrm>
            <a:off x="667502" y="6263497"/>
            <a:ext cx="3342640" cy="307777"/>
          </a:xfrm>
          <a:prstGeom prst="rect">
            <a:avLst/>
          </a:prstGeom>
        </p:spPr>
        <p:txBody>
          <a:bodyPr vert="horz" lIns="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 spc="550" baseline="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i="1" spc="300" dirty="0">
                <a:solidFill>
                  <a:schemeClr val="accent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5GCers</a:t>
            </a:r>
            <a:endParaRPr lang="zh-CN" altLang="en-US" sz="1400" spc="3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A04800-9808-1B03-A308-AC2AB2CEB2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方案设计与实现：</a:t>
            </a:r>
            <a:r>
              <a:rPr lang="en-US" altLang="zh-CN" dirty="0"/>
              <a:t>5G MEC UPF</a:t>
            </a:r>
            <a:r>
              <a:rPr lang="zh-CN" altLang="en-US" dirty="0"/>
              <a:t>选择及本地分流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8B4157-2C55-DC69-C897-BE1E5E36E8D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zh-CN" i="1" spc="300" dirty="0">
                <a:solidFill>
                  <a:schemeClr val="accent1"/>
                </a:solidFill>
                <a:latin typeface="Comic Sans MS" panose="030F0702030302020204" pitchFamily="66" charset="0"/>
              </a:rPr>
              <a:t>5GCers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8E19A0-6AE5-1A89-3B83-FDDC626B58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10</a:t>
            </a:fld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006F40A-13B1-BBB5-9034-379B3EA3F8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579013"/>
              </p:ext>
            </p:extLst>
          </p:nvPr>
        </p:nvGraphicFramePr>
        <p:xfrm>
          <a:off x="176799" y="2061104"/>
          <a:ext cx="5435600" cy="2656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229143" imgH="1853050" progId="Visio.Drawing.11">
                  <p:embed/>
                </p:oleObj>
              </mc:Choice>
              <mc:Fallback>
                <p:oleObj r:id="rId3" imgW="4229143" imgH="1853050" progId="Visio.Drawing.11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3BA1B8E8-8C79-421C-9843-3356CBFAA4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799" y="2061104"/>
                        <a:ext cx="5435600" cy="26561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8E7BC30-AB2F-1703-8A76-6DEDDD248235}"/>
              </a:ext>
            </a:extLst>
          </p:cNvPr>
          <p:cNvSpPr txBox="1"/>
          <p:nvPr/>
        </p:nvSpPr>
        <p:spPr>
          <a:xfrm>
            <a:off x="1772205" y="4966661"/>
            <a:ext cx="2977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666666"/>
                </a:solidFill>
              </a:rPr>
              <a:t>上行分流方案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D2E939F4-EFE9-03BC-FC94-A0197001FF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570951"/>
              </p:ext>
            </p:extLst>
          </p:nvPr>
        </p:nvGraphicFramePr>
        <p:xfrm>
          <a:off x="5690346" y="2108496"/>
          <a:ext cx="6501653" cy="2878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363208" imgH="2033073" progId="Visio.Drawing.11">
                  <p:embed/>
                </p:oleObj>
              </mc:Choice>
              <mc:Fallback>
                <p:oleObj r:id="rId5" imgW="5363208" imgH="2033073" progId="Visio.Drawing.11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7D68665E-EA45-7D54-3E99-1244066250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0346" y="2108496"/>
                        <a:ext cx="6501653" cy="28780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AC83339-DFAD-F4C8-9A37-EF45D5ED828B}"/>
              </a:ext>
            </a:extLst>
          </p:cNvPr>
          <p:cNvSpPr txBox="1"/>
          <p:nvPr/>
        </p:nvSpPr>
        <p:spPr>
          <a:xfrm>
            <a:off x="7769597" y="5135938"/>
            <a:ext cx="2977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666666"/>
                </a:solidFill>
              </a:rPr>
              <a:t>Neutron-Flat-VXLAN</a:t>
            </a:r>
            <a:r>
              <a:rPr lang="zh-CN" altLang="en-US" sz="1600" dirty="0">
                <a:solidFill>
                  <a:srgbClr val="666666"/>
                </a:solidFill>
              </a:rPr>
              <a:t>网络通信</a:t>
            </a:r>
          </a:p>
        </p:txBody>
      </p:sp>
    </p:spTree>
    <p:extLst>
      <p:ext uri="{BB962C8B-B14F-4D97-AF65-F5344CB8AC3E}">
        <p14:creationId xmlns:p14="http://schemas.microsoft.com/office/powerpoint/2010/main" val="2938969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A04800-9808-1B03-A308-AC2AB2CEB2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方案设计与实现：</a:t>
            </a:r>
            <a:r>
              <a:rPr lang="en-US" altLang="zh-CN" dirty="0"/>
              <a:t>5G MEC UPF</a:t>
            </a:r>
            <a:r>
              <a:rPr lang="zh-CN" altLang="en-US" dirty="0"/>
              <a:t>选择及本地分流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8B4157-2C55-DC69-C897-BE1E5E36E8D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zh-CN" i="1" spc="300" dirty="0">
                <a:solidFill>
                  <a:schemeClr val="accent1"/>
                </a:solidFill>
                <a:latin typeface="Comic Sans MS" panose="030F0702030302020204" pitchFamily="66" charset="0"/>
              </a:rPr>
              <a:t>5GCers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8E19A0-6AE5-1A89-3B83-FDDC626B58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11</a:t>
            </a:fld>
            <a:endParaRPr lang="zh-CN" altLang="en-US" dirty="0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AEAF340-FCC0-A53C-79AA-3F1ED02A21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742889"/>
              </p:ext>
            </p:extLst>
          </p:nvPr>
        </p:nvGraphicFramePr>
        <p:xfrm>
          <a:off x="96820" y="2277931"/>
          <a:ext cx="6239434" cy="230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193053" imgH="1313330" progId="Visio.Drawing.11">
                  <p:embed/>
                </p:oleObj>
              </mc:Choice>
              <mc:Fallback>
                <p:oleObj r:id="rId3" imgW="4193053" imgH="131333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20" y="2277931"/>
                        <a:ext cx="6239434" cy="23021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39950744-11FD-6A49-BABF-CDBEB4868017}"/>
              </a:ext>
            </a:extLst>
          </p:cNvPr>
          <p:cNvSpPr txBox="1"/>
          <p:nvPr/>
        </p:nvSpPr>
        <p:spPr>
          <a:xfrm>
            <a:off x="1622370" y="1722846"/>
            <a:ext cx="2977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666666"/>
                </a:solidFill>
              </a:rPr>
              <a:t>OpenStack </a:t>
            </a:r>
            <a:r>
              <a:rPr lang="zh-CN" altLang="en-US" sz="1600" dirty="0">
                <a:solidFill>
                  <a:srgbClr val="666666"/>
                </a:solidFill>
              </a:rPr>
              <a:t>部署 </a:t>
            </a:r>
            <a:r>
              <a:rPr lang="en-US" altLang="zh-CN" sz="1600" dirty="0">
                <a:solidFill>
                  <a:srgbClr val="666666"/>
                </a:solidFill>
              </a:rPr>
              <a:t>5GC</a:t>
            </a:r>
            <a:r>
              <a:rPr lang="zh-CN" altLang="en-US" sz="1600" dirty="0">
                <a:solidFill>
                  <a:srgbClr val="666666"/>
                </a:solidFill>
              </a:rPr>
              <a:t>各网元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F41F177-C90A-6A82-CA17-5B0E48A2AA5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/>
          <a:stretch/>
        </p:blipFill>
        <p:spPr>
          <a:xfrm>
            <a:off x="6325948" y="966073"/>
            <a:ext cx="5769232" cy="283965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E19AABB-F485-2534-8AB2-C04E50348C27}"/>
              </a:ext>
            </a:extLst>
          </p:cNvPr>
          <p:cNvSpPr txBox="1"/>
          <p:nvPr/>
        </p:nvSpPr>
        <p:spPr>
          <a:xfrm>
            <a:off x="2433678" y="5458949"/>
            <a:ext cx="3902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666666"/>
                </a:solidFill>
              </a:rPr>
              <a:t>边缘</a:t>
            </a:r>
            <a:r>
              <a:rPr lang="en-US" altLang="zh-CN" sz="1600" dirty="0">
                <a:solidFill>
                  <a:srgbClr val="666666"/>
                </a:solidFill>
              </a:rPr>
              <a:t>MEC</a:t>
            </a:r>
            <a:r>
              <a:rPr lang="zh-CN" altLang="en-US" sz="1600" dirty="0">
                <a:solidFill>
                  <a:srgbClr val="666666"/>
                </a:solidFill>
              </a:rPr>
              <a:t>节点搭建及</a:t>
            </a:r>
            <a:r>
              <a:rPr lang="en-US" altLang="zh-CN" sz="1600" dirty="0">
                <a:solidFill>
                  <a:srgbClr val="666666"/>
                </a:solidFill>
              </a:rPr>
              <a:t>MEC</a:t>
            </a:r>
            <a:r>
              <a:rPr lang="zh-CN" altLang="en-US" sz="1600" dirty="0">
                <a:solidFill>
                  <a:srgbClr val="666666"/>
                </a:solidFill>
              </a:rPr>
              <a:t>服务运行状态</a:t>
            </a:r>
            <a:endParaRPr lang="en-US" altLang="zh-CN" sz="1600" dirty="0">
              <a:solidFill>
                <a:srgbClr val="666666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5CF740-0F47-02B8-53C8-06E9BDFB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6254" y="3877619"/>
            <a:ext cx="4216855" cy="281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95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A04800-9808-1B03-A308-AC2AB2CEB2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方案设计与实现：</a:t>
            </a:r>
            <a:r>
              <a:rPr lang="en-US" altLang="zh-CN" dirty="0"/>
              <a:t>5G MEC UPF</a:t>
            </a:r>
            <a:r>
              <a:rPr lang="zh-CN" altLang="en-US" dirty="0"/>
              <a:t>选择及本地分流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8B4157-2C55-DC69-C897-BE1E5E36E8D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zh-CN" i="1" spc="300" dirty="0">
                <a:solidFill>
                  <a:schemeClr val="accent1"/>
                </a:solidFill>
                <a:latin typeface="Comic Sans MS" panose="030F0702030302020204" pitchFamily="66" charset="0"/>
              </a:rPr>
              <a:t>5GCers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8E19A0-6AE5-1A89-3B83-FDDC626B58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950744-11FD-6A49-BABF-CDBEB4868017}"/>
              </a:ext>
            </a:extLst>
          </p:cNvPr>
          <p:cNvSpPr txBox="1"/>
          <p:nvPr/>
        </p:nvSpPr>
        <p:spPr>
          <a:xfrm>
            <a:off x="4844541" y="2930605"/>
            <a:ext cx="2977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666666"/>
                </a:solidFill>
              </a:rPr>
              <a:t>OpenStack </a:t>
            </a:r>
            <a:r>
              <a:rPr lang="zh-CN" altLang="en-US" sz="1600" dirty="0">
                <a:solidFill>
                  <a:srgbClr val="666666"/>
                </a:solidFill>
              </a:rPr>
              <a:t>网络运行状态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E19AABB-F485-2534-8AB2-C04E50348C27}"/>
              </a:ext>
            </a:extLst>
          </p:cNvPr>
          <p:cNvSpPr txBox="1"/>
          <p:nvPr/>
        </p:nvSpPr>
        <p:spPr>
          <a:xfrm>
            <a:off x="8974975" y="4677375"/>
            <a:ext cx="2977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666666"/>
                </a:solidFill>
              </a:rPr>
              <a:t>5GC</a:t>
            </a:r>
            <a:r>
              <a:rPr lang="zh-CN" altLang="en-US" sz="1600" dirty="0">
                <a:solidFill>
                  <a:srgbClr val="666666"/>
                </a:solidFill>
              </a:rPr>
              <a:t>各网元运行实例</a:t>
            </a:r>
            <a:endParaRPr lang="en-US" altLang="zh-CN" sz="1600" dirty="0">
              <a:solidFill>
                <a:srgbClr val="666666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4CCEC6-2EAF-143A-97C8-8581FE8F8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187739"/>
            <a:ext cx="10753960" cy="16098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27680E-B426-85F9-4943-49578A6B6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3497760"/>
            <a:ext cx="7594539" cy="269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4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A04800-9808-1B03-A308-AC2AB2CEB2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方案设计与实现： </a:t>
            </a:r>
            <a:r>
              <a:rPr lang="en-US" altLang="zh-CN" dirty="0"/>
              <a:t>AI</a:t>
            </a:r>
            <a:r>
              <a:rPr lang="zh-CN" altLang="en-US" dirty="0"/>
              <a:t>多模态身份识别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8B4157-2C55-DC69-C897-BE1E5E36E8D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zh-CN" i="1" spc="300" dirty="0">
                <a:solidFill>
                  <a:schemeClr val="accent1"/>
                </a:solidFill>
                <a:latin typeface="Comic Sans MS" panose="030F0702030302020204" pitchFamily="66" charset="0"/>
              </a:rPr>
              <a:t>5GCers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8E19A0-6AE5-1A89-3B83-FDDC626B58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82796F-223A-D7F9-9EB1-DC308BAF5029}"/>
              </a:ext>
            </a:extLst>
          </p:cNvPr>
          <p:cNvSpPr txBox="1"/>
          <p:nvPr/>
        </p:nvSpPr>
        <p:spPr>
          <a:xfrm>
            <a:off x="2331720" y="5995397"/>
            <a:ext cx="3590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kern="100" dirty="0">
                <a:solidFill>
                  <a:srgbClr val="666666"/>
                </a:solidFill>
                <a:effectLst/>
                <a:latin typeface="+mn-ea"/>
                <a:cs typeface="Times New Roman" panose="02020603050405020304" pitchFamily="18" charset="0"/>
              </a:rPr>
              <a:t>基于多模态生物识别系统结构图</a:t>
            </a:r>
            <a:endParaRPr lang="zh-CN" altLang="en-US" sz="1600" dirty="0">
              <a:solidFill>
                <a:srgbClr val="666666"/>
              </a:solidFill>
              <a:latin typeface="+mn-ea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BF84F5C-86D1-9462-F72B-66758C80E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576" y="152134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96760D4-E7F0-020C-ED89-35AAA3F2CB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245314"/>
              </p:ext>
            </p:extLst>
          </p:nvPr>
        </p:nvGraphicFramePr>
        <p:xfrm>
          <a:off x="1216933" y="2055511"/>
          <a:ext cx="5341443" cy="3815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311273" imgH="2373656" progId="Visio.Drawing.11">
                  <p:embed/>
                </p:oleObj>
              </mc:Choice>
              <mc:Fallback>
                <p:oleObj name="Visio" r:id="rId3" imgW="3311273" imgH="237365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933" y="2055511"/>
                        <a:ext cx="5341443" cy="38153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125C1868-FAC7-7E16-6248-4AB049C58F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0" r="17125"/>
          <a:stretch/>
        </p:blipFill>
        <p:spPr>
          <a:xfrm>
            <a:off x="6673761" y="2147537"/>
            <a:ext cx="3299054" cy="372329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D366F03-21D9-476C-B1EA-5F400F04A9E7}"/>
              </a:ext>
            </a:extLst>
          </p:cNvPr>
          <p:cNvSpPr txBox="1"/>
          <p:nvPr/>
        </p:nvSpPr>
        <p:spPr>
          <a:xfrm>
            <a:off x="7070946" y="5995397"/>
            <a:ext cx="3409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kern="100" dirty="0">
                <a:solidFill>
                  <a:srgbClr val="666666"/>
                </a:solidFill>
                <a:effectLst/>
                <a:latin typeface="+mn-ea"/>
              </a:rPr>
              <a:t>AI</a:t>
            </a:r>
            <a:r>
              <a:rPr lang="zh-CN" altLang="en-US" sz="1600" kern="100" dirty="0">
                <a:solidFill>
                  <a:srgbClr val="666666"/>
                </a:solidFill>
                <a:effectLst/>
                <a:latin typeface="+mn-ea"/>
              </a:rPr>
              <a:t>多模态生物识别方案示意图</a:t>
            </a:r>
            <a:endParaRPr lang="zh-CN" altLang="en-US" sz="1600" dirty="0">
              <a:solidFill>
                <a:srgbClr val="666666"/>
              </a:solidFill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67AF1A-3FBF-48D5-B9BD-5F83CE91C272}"/>
              </a:ext>
            </a:extLst>
          </p:cNvPr>
          <p:cNvSpPr txBox="1"/>
          <p:nvPr/>
        </p:nvSpPr>
        <p:spPr>
          <a:xfrm>
            <a:off x="628790" y="1072564"/>
            <a:ext cx="10603024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多模态身份识别信息主要基于三个特征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：脸部识别、语音特征、虹膜信息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三路信息输入经过不同神经网络得到输出结果，综合评价三路信息输出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得到</a:t>
            </a:r>
            <a:r>
              <a:rPr lang="zh-CN" altLang="zh-CN" sz="18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最终的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判决</a:t>
            </a:r>
            <a:r>
              <a:rPr lang="zh-CN" altLang="zh-CN" sz="18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结果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1742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A04800-9808-1B03-A308-AC2AB2CEB2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方案设计与实现： </a:t>
            </a:r>
            <a:r>
              <a:rPr lang="en-US" altLang="zh-CN" dirty="0"/>
              <a:t>AI</a:t>
            </a:r>
            <a:r>
              <a:rPr lang="zh-CN" altLang="en-US" dirty="0"/>
              <a:t>多模态身份识别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8B4157-2C55-DC69-C897-BE1E5E36E8D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zh-CN" i="1" spc="300" dirty="0">
                <a:solidFill>
                  <a:schemeClr val="accent1"/>
                </a:solidFill>
                <a:latin typeface="Comic Sans MS" panose="030F0702030302020204" pitchFamily="66" charset="0"/>
              </a:rPr>
              <a:t>5GCers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8E19A0-6AE5-1A89-3B83-FDDC626B58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BF84F5C-86D1-9462-F72B-66758C80E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576" y="152134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AC019EA-5CC9-DC56-B0E0-B876F933C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45" y="1286336"/>
            <a:ext cx="7154911" cy="428532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BD71697-6729-C8A8-87BE-834904573C3D}"/>
              </a:ext>
            </a:extLst>
          </p:cNvPr>
          <p:cNvSpPr txBox="1"/>
          <p:nvPr/>
        </p:nvSpPr>
        <p:spPr>
          <a:xfrm>
            <a:off x="8006380" y="2157860"/>
            <a:ext cx="3676425" cy="2138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25000"/>
              </a:lnSpc>
            </a:pPr>
            <a:r>
              <a:rPr lang="zh-CN" altLang="en-US" kern="100" dirty="0">
                <a:effectLst/>
                <a:latin typeface="+mn-ea"/>
              </a:rPr>
              <a:t>识别模型</a:t>
            </a:r>
            <a:r>
              <a:rPr lang="zh-CN" altLang="en-US" kern="100" dirty="0">
                <a:latin typeface="+mn-ea"/>
              </a:rPr>
              <a:t>：</a:t>
            </a:r>
            <a:endParaRPr lang="en-US" altLang="zh-CN" kern="100" dirty="0">
              <a:latin typeface="+mn-ea"/>
            </a:endParaRPr>
          </a:p>
          <a:p>
            <a:pPr indent="304800" algn="just">
              <a:lnSpc>
                <a:spcPct val="125000"/>
              </a:lnSpc>
            </a:pPr>
            <a:r>
              <a:rPr lang="zh-CN" altLang="zh-CN" kern="100" dirty="0">
                <a:effectLst/>
                <a:latin typeface="+mn-ea"/>
              </a:rPr>
              <a:t>基于</a:t>
            </a:r>
            <a:r>
              <a:rPr lang="en-US" altLang="zh-CN" kern="100" dirty="0" err="1">
                <a:effectLst/>
                <a:latin typeface="+mn-ea"/>
              </a:rPr>
              <a:t>Dlib</a:t>
            </a:r>
            <a:r>
              <a:rPr lang="zh-CN" altLang="zh-CN" kern="100" dirty="0">
                <a:effectLst/>
                <a:latin typeface="+mn-ea"/>
              </a:rPr>
              <a:t>的</a:t>
            </a:r>
            <a:r>
              <a:rPr lang="en-US" altLang="zh-CN" kern="100" dirty="0" err="1">
                <a:effectLst/>
                <a:latin typeface="+mn-ea"/>
              </a:rPr>
              <a:t>ResNet</a:t>
            </a:r>
            <a:r>
              <a:rPr lang="zh-CN" altLang="zh-CN" kern="100" dirty="0">
                <a:effectLst/>
                <a:latin typeface="+mn-ea"/>
              </a:rPr>
              <a:t>预训练模型</a:t>
            </a:r>
            <a:endParaRPr lang="en-US" altLang="zh-CN" kern="100" dirty="0">
              <a:effectLst/>
              <a:latin typeface="+mn-ea"/>
            </a:endParaRPr>
          </a:p>
          <a:p>
            <a:pPr indent="304800" algn="just">
              <a:lnSpc>
                <a:spcPct val="125000"/>
              </a:lnSpc>
            </a:pPr>
            <a:endParaRPr lang="en-US" altLang="zh-CN" kern="100" dirty="0">
              <a:effectLst/>
              <a:latin typeface="+mn-ea"/>
            </a:endParaRPr>
          </a:p>
          <a:p>
            <a:pPr indent="304800" algn="just">
              <a:lnSpc>
                <a:spcPct val="125000"/>
              </a:lnSpc>
            </a:pPr>
            <a:endParaRPr lang="en-US" altLang="zh-CN" kern="100" dirty="0">
              <a:latin typeface="+mn-ea"/>
            </a:endParaRPr>
          </a:p>
          <a:p>
            <a:pPr indent="304800" algn="just">
              <a:lnSpc>
                <a:spcPct val="125000"/>
              </a:lnSpc>
            </a:pPr>
            <a:r>
              <a:rPr lang="zh-CN" altLang="en-US" kern="100" dirty="0">
                <a:effectLst/>
                <a:latin typeface="+mn-ea"/>
              </a:rPr>
              <a:t>识别算法：</a:t>
            </a:r>
            <a:endParaRPr lang="zh-CN" altLang="zh-CN" kern="100" dirty="0">
              <a:effectLst/>
              <a:latin typeface="+mn-ea"/>
            </a:endParaRPr>
          </a:p>
          <a:p>
            <a:pPr indent="304800" algn="l">
              <a:lnSpc>
                <a:spcPct val="125000"/>
              </a:lnSpc>
            </a:pPr>
            <a:r>
              <a:rPr lang="en-US" altLang="zh-CN" kern="100" dirty="0" err="1">
                <a:effectLst/>
                <a:latin typeface="+mn-ea"/>
              </a:rPr>
              <a:t>ResNet</a:t>
            </a:r>
            <a:r>
              <a:rPr lang="zh-CN" altLang="zh-CN" kern="100" dirty="0">
                <a:effectLst/>
                <a:latin typeface="+mn-ea"/>
              </a:rPr>
              <a:t>神经网络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0BC186B-055B-4931-DD9A-060B0FA06BA2}"/>
              </a:ext>
            </a:extLst>
          </p:cNvPr>
          <p:cNvSpPr txBox="1"/>
          <p:nvPr/>
        </p:nvSpPr>
        <p:spPr>
          <a:xfrm>
            <a:off x="3345622" y="5806670"/>
            <a:ext cx="3409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kern="100" dirty="0">
                <a:solidFill>
                  <a:srgbClr val="666666"/>
                </a:solidFill>
                <a:latin typeface="+mn-ea"/>
              </a:rPr>
              <a:t>人脸识别流程图</a:t>
            </a:r>
            <a:endParaRPr lang="zh-CN" altLang="en-US" sz="1600" dirty="0">
              <a:solidFill>
                <a:srgbClr val="66666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722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A04800-9808-1B03-A308-AC2AB2CEB2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方案设计与实现：</a:t>
            </a:r>
            <a:r>
              <a:rPr lang="en-US" altLang="zh-CN" dirty="0"/>
              <a:t>AI</a:t>
            </a:r>
            <a:r>
              <a:rPr lang="zh-CN" altLang="en-US" dirty="0"/>
              <a:t>多模态身份识别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8B4157-2C55-DC69-C897-BE1E5E36E8D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zh-CN" i="1" spc="300" dirty="0">
                <a:solidFill>
                  <a:schemeClr val="accent1"/>
                </a:solidFill>
                <a:latin typeface="Comic Sans MS" panose="030F0702030302020204" pitchFamily="66" charset="0"/>
              </a:rPr>
              <a:t>5GCers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8E19A0-6AE5-1A89-3B83-FDDC626B58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15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9CDC1C-41CC-8CE7-880C-D6F5A8DA0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371" y="1302833"/>
            <a:ext cx="7201338" cy="42523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0EC4C27-411A-74C8-0EC2-359523819C08}"/>
              </a:ext>
            </a:extLst>
          </p:cNvPr>
          <p:cNvSpPr txBox="1"/>
          <p:nvPr/>
        </p:nvSpPr>
        <p:spPr>
          <a:xfrm>
            <a:off x="7888046" y="2523126"/>
            <a:ext cx="410673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完成的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AI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服务打包成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Docker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镜像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编写镜像的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yaml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MEC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平台中上传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yaml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963E79-8BAC-2697-DCE3-2CDB3C881EC3}"/>
              </a:ext>
            </a:extLst>
          </p:cNvPr>
          <p:cNvSpPr txBox="1"/>
          <p:nvPr/>
        </p:nvSpPr>
        <p:spPr>
          <a:xfrm>
            <a:off x="2923391" y="5769903"/>
            <a:ext cx="3590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kern="100" dirty="0">
                <a:solidFill>
                  <a:srgbClr val="666666"/>
                </a:solidFill>
                <a:effectLst/>
                <a:latin typeface="+mn-ea"/>
                <a:cs typeface="Times New Roman" panose="02020603050405020304" pitchFamily="18" charset="0"/>
              </a:rPr>
              <a:t>MEC</a:t>
            </a:r>
            <a:r>
              <a:rPr lang="zh-CN" altLang="en-US" sz="1600" kern="100" dirty="0">
                <a:solidFill>
                  <a:srgbClr val="666666"/>
                </a:solidFill>
                <a:effectLst/>
                <a:latin typeface="+mn-ea"/>
                <a:cs typeface="Times New Roman" panose="02020603050405020304" pitchFamily="18" charset="0"/>
              </a:rPr>
              <a:t>平台部署</a:t>
            </a:r>
            <a:r>
              <a:rPr lang="en-US" altLang="zh-CN" sz="1600" kern="100" dirty="0">
                <a:solidFill>
                  <a:srgbClr val="666666"/>
                </a:solidFill>
                <a:effectLst/>
                <a:latin typeface="+mn-ea"/>
                <a:cs typeface="Times New Roman" panose="02020603050405020304" pitchFamily="18" charset="0"/>
              </a:rPr>
              <a:t>AI</a:t>
            </a:r>
            <a:r>
              <a:rPr lang="zh-CN" altLang="en-US" sz="1600" kern="100" dirty="0">
                <a:solidFill>
                  <a:srgbClr val="666666"/>
                </a:solidFill>
                <a:effectLst/>
                <a:latin typeface="+mn-ea"/>
                <a:cs typeface="Times New Roman" panose="02020603050405020304" pitchFamily="18" charset="0"/>
              </a:rPr>
              <a:t>服务</a:t>
            </a:r>
            <a:endParaRPr lang="zh-CN" altLang="en-US" sz="1600" dirty="0">
              <a:solidFill>
                <a:srgbClr val="66666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06270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A04800-9808-1B03-A308-AC2AB2CEB2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方案设计与实现：手势识别智能操控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8B4157-2C55-DC69-C897-BE1E5E36E8D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zh-CN" i="1" spc="300" dirty="0">
                <a:solidFill>
                  <a:schemeClr val="accent1"/>
                </a:solidFill>
                <a:latin typeface="Comic Sans MS" panose="030F0702030302020204" pitchFamily="66" charset="0"/>
              </a:rPr>
              <a:t>5GCers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8E19A0-6AE5-1A89-3B83-FDDC626B58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82796F-223A-D7F9-9EB1-DC308BAF5029}"/>
              </a:ext>
            </a:extLst>
          </p:cNvPr>
          <p:cNvSpPr txBox="1"/>
          <p:nvPr/>
        </p:nvSpPr>
        <p:spPr>
          <a:xfrm>
            <a:off x="2331720" y="5729632"/>
            <a:ext cx="2198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666666"/>
                </a:solidFill>
              </a:rPr>
              <a:t>手部关键点图示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7766D5-4A68-30F9-5A0B-E8DF583F9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33" y="1423124"/>
            <a:ext cx="3662527" cy="4138993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487336C0-B40F-1E8B-5C0F-6E092FC3C7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648716"/>
              </p:ext>
            </p:extLst>
          </p:nvPr>
        </p:nvGraphicFramePr>
        <p:xfrm>
          <a:off x="5324507" y="1731290"/>
          <a:ext cx="6194393" cy="3522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743314" imgH="2123084" progId="Visio.Drawing.11">
                  <p:embed/>
                </p:oleObj>
              </mc:Choice>
              <mc:Fallback>
                <p:oleObj name="Visio" r:id="rId4" imgW="3743314" imgH="2123084" progId="Visio.Drawing.11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F0E16BF2-27A5-FFBE-39A7-5817855DA8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4507" y="1731290"/>
                        <a:ext cx="6194393" cy="35226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B94B74DC-6599-F1AF-5E92-21DBCA6E37BB}"/>
              </a:ext>
            </a:extLst>
          </p:cNvPr>
          <p:cNvSpPr txBox="1"/>
          <p:nvPr/>
        </p:nvSpPr>
        <p:spPr>
          <a:xfrm>
            <a:off x="6950750" y="5729632"/>
            <a:ext cx="3186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666666"/>
                </a:solidFill>
              </a:rPr>
              <a:t>手势识别交互系统示意图</a:t>
            </a:r>
          </a:p>
        </p:txBody>
      </p:sp>
    </p:spTree>
    <p:extLst>
      <p:ext uri="{BB962C8B-B14F-4D97-AF65-F5344CB8AC3E}">
        <p14:creationId xmlns:p14="http://schemas.microsoft.com/office/powerpoint/2010/main" val="2090063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A04800-9808-1B03-A308-AC2AB2CEB2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方案部署：虚拟机械臂部署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8B4157-2C55-DC69-C897-BE1E5E36E8D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zh-CN" i="1" spc="300" dirty="0">
                <a:solidFill>
                  <a:schemeClr val="accent1"/>
                </a:solidFill>
                <a:latin typeface="Comic Sans MS" panose="030F0702030302020204" pitchFamily="66" charset="0"/>
              </a:rPr>
              <a:t>5GCers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8E19A0-6AE5-1A89-3B83-FDDC626B58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9CDC1C-41CC-8CE7-880C-D6F5A8DA0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9" t="13013"/>
          <a:stretch/>
        </p:blipFill>
        <p:spPr>
          <a:xfrm>
            <a:off x="473336" y="1528397"/>
            <a:ext cx="6332106" cy="33233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C5A3DF8-1B55-430F-B4E3-D1E085ACD1B0}"/>
              </a:ext>
            </a:extLst>
          </p:cNvPr>
          <p:cNvSpPr txBox="1"/>
          <p:nvPr/>
        </p:nvSpPr>
        <p:spPr>
          <a:xfrm>
            <a:off x="4865677" y="5630554"/>
            <a:ext cx="2977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666666"/>
                </a:solidFill>
              </a:rPr>
              <a:t>虚拟机械臂服务界面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8A38EB-B9D1-4664-D90B-3A707AE4C0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450" y="1312263"/>
            <a:ext cx="4866054" cy="375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67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创新及特色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i="1" spc="300" dirty="0">
                <a:solidFill>
                  <a:srgbClr val="445437"/>
                </a:solidFill>
                <a:latin typeface="Comic Sans MS" panose="030F0702030302020204" pitchFamily="66" charset="0"/>
                <a:ea typeface="微软雅黑" panose="020B0503020204020204" charset="-122"/>
                <a:cs typeface="+mn-ea"/>
              </a:rPr>
              <a:t>5GCers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微软雅黑" panose="020B0503020204020204" charset="-122"/>
              <a:cs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7014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A04800-9808-1B03-A308-AC2AB2CEB2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创新特色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8B4157-2C55-DC69-C897-BE1E5E36E8D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zh-CN" i="1" spc="300" dirty="0">
                <a:solidFill>
                  <a:schemeClr val="accent1"/>
                </a:solidFill>
                <a:latin typeface="Comic Sans MS" panose="030F0702030302020204" pitchFamily="66" charset="0"/>
              </a:rPr>
              <a:t>5GCers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8E19A0-6AE5-1A89-3B83-FDDC626B58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19</a:t>
            </a:fld>
            <a:endParaRPr lang="zh-CN" altLang="en-US" dirty="0"/>
          </a:p>
        </p:txBody>
      </p:sp>
      <p:pic>
        <p:nvPicPr>
          <p:cNvPr id="8" name="图片占位符 10" descr="图片包含 树, 户外, 植物, 地面&#10;&#10;自动生成的说明">
            <a:extLst>
              <a:ext uri="{FF2B5EF4-FFF2-40B4-BE49-F238E27FC236}">
                <a16:creationId xmlns:a16="http://schemas.microsoft.com/office/drawing/2014/main" id="{74DB6F62-F4D9-4E01-B0EB-343BC34A83A8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740230" y="1539304"/>
            <a:ext cx="5667827" cy="4313773"/>
          </a:xfrm>
          <a:prstGeom prst="rect">
            <a:avLst/>
          </a:prstGeom>
        </p:spPr>
      </p:pic>
      <p:sp>
        <p:nvSpPr>
          <p:cNvPr id="9" name="文本占位符 4">
            <a:extLst>
              <a:ext uri="{FF2B5EF4-FFF2-40B4-BE49-F238E27FC236}">
                <a16:creationId xmlns:a16="http://schemas.microsoft.com/office/drawing/2014/main" id="{0CF7BA88-8498-4C6C-AE81-F726A134840A}"/>
              </a:ext>
            </a:extLst>
          </p:cNvPr>
          <p:cNvSpPr txBox="1">
            <a:spLocks/>
          </p:cNvSpPr>
          <p:nvPr/>
        </p:nvSpPr>
        <p:spPr>
          <a:xfrm>
            <a:off x="7285368" y="1642958"/>
            <a:ext cx="4233532" cy="8593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将</a:t>
            </a: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5G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和</a:t>
            </a: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AI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引入到工控领域，实现对人、机、物、系统等的全面连接和智能控制，为工控领域向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未来工业生产范式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发展提供了实现途径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595683-56C2-4AA6-9DD6-1B25B4762E4F}"/>
              </a:ext>
            </a:extLst>
          </p:cNvPr>
          <p:cNvSpPr/>
          <p:nvPr/>
        </p:nvSpPr>
        <p:spPr>
          <a:xfrm>
            <a:off x="6862742" y="1618062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0298C3AF-F1DA-44C0-8605-78A02CE2EA0D}"/>
              </a:ext>
            </a:extLst>
          </p:cNvPr>
          <p:cNvSpPr txBox="1">
            <a:spLocks/>
          </p:cNvSpPr>
          <p:nvPr/>
        </p:nvSpPr>
        <p:spPr>
          <a:xfrm>
            <a:off x="7285367" y="2740435"/>
            <a:ext cx="4233533" cy="8593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对于生产环境复杂、人员安全需要保障的工控领域（如矿山），通过手势远程操作机械设备完成生产任务，具有重大意义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2A8A2C0-D7E8-4187-824F-1AC6B3182CE9}"/>
              </a:ext>
            </a:extLst>
          </p:cNvPr>
          <p:cNvSpPr/>
          <p:nvPr/>
        </p:nvSpPr>
        <p:spPr>
          <a:xfrm>
            <a:off x="6862742" y="2817137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文本占位符 4">
            <a:extLst>
              <a:ext uri="{FF2B5EF4-FFF2-40B4-BE49-F238E27FC236}">
                <a16:creationId xmlns:a16="http://schemas.microsoft.com/office/drawing/2014/main" id="{A5161D8F-78A7-4D4A-9BAB-92B358A700DA}"/>
              </a:ext>
            </a:extLst>
          </p:cNvPr>
          <p:cNvSpPr txBox="1">
            <a:spLocks/>
          </p:cNvSpPr>
          <p:nvPr/>
        </p:nvSpPr>
        <p:spPr>
          <a:xfrm>
            <a:off x="7285368" y="3723171"/>
            <a:ext cx="4233532" cy="8593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采用多模态</a:t>
            </a: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AI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技术进行身份识别，准确率高，适合工控领域对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安全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的高需求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B7D6994-0F7A-4ADA-B0EE-38520677127D}"/>
              </a:ext>
            </a:extLst>
          </p:cNvPr>
          <p:cNvSpPr/>
          <p:nvPr/>
        </p:nvSpPr>
        <p:spPr>
          <a:xfrm>
            <a:off x="6862742" y="3914513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文本占位符 4">
            <a:extLst>
              <a:ext uri="{FF2B5EF4-FFF2-40B4-BE49-F238E27FC236}">
                <a16:creationId xmlns:a16="http://schemas.microsoft.com/office/drawing/2014/main" id="{6886E127-A2A3-45EA-964B-3A41245F8E87}"/>
              </a:ext>
            </a:extLst>
          </p:cNvPr>
          <p:cNvSpPr txBox="1">
            <a:spLocks/>
          </p:cNvSpPr>
          <p:nvPr/>
        </p:nvSpPr>
        <p:spPr>
          <a:xfrm>
            <a:off x="7285367" y="4731328"/>
            <a:ext cx="4360094" cy="8593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通过开源软件集成，搭建端到端的面向工控领域的</a:t>
            </a: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5G+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边缘多模态</a:t>
            </a: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AI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应用，不仅成本低，更能快速验证工控领域需求，为工业发展持续赋能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CDA726D-3CF5-49B3-9EEB-60DD8E50A071}"/>
              </a:ext>
            </a:extLst>
          </p:cNvPr>
          <p:cNvSpPr/>
          <p:nvPr/>
        </p:nvSpPr>
        <p:spPr>
          <a:xfrm>
            <a:off x="6862742" y="4828660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4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835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7584346" y="729563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选题背景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840747" y="1721042"/>
            <a:ext cx="2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方案设计及实现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8175141" y="2835550"/>
            <a:ext cx="286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创新及特色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8105211" y="3914366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下阶段计划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6207856" y="1717604"/>
            <a:ext cx="495959" cy="495959"/>
            <a:chOff x="6932134" y="1758101"/>
            <a:chExt cx="495959" cy="495959"/>
          </a:xfrm>
        </p:grpSpPr>
        <p:sp>
          <p:nvSpPr>
            <p:cNvPr id="63" name="íṥļîḓê"/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4" name="íṥlíḓê"/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5" name="ïśļiḑé"/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456701" y="2832112"/>
            <a:ext cx="495959" cy="495959"/>
            <a:chOff x="7112947" y="2706714"/>
            <a:chExt cx="495959" cy="495959"/>
          </a:xfrm>
        </p:grpSpPr>
        <p:sp>
          <p:nvSpPr>
            <p:cNvPr id="67" name="íṥļîḓê"/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8" name="íṥlíḓê"/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9" name="ïśļiḑé"/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472320" y="3910929"/>
            <a:ext cx="495959" cy="495959"/>
            <a:chOff x="6932134" y="4603941"/>
            <a:chExt cx="495959" cy="495959"/>
          </a:xfrm>
        </p:grpSpPr>
        <p:sp>
          <p:nvSpPr>
            <p:cNvPr id="74" name="íṥļîḓê"/>
            <p:cNvSpPr/>
            <p:nvPr/>
          </p:nvSpPr>
          <p:spPr>
            <a:xfrm>
              <a:off x="6932134" y="460394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75" name="íṥlíḓê"/>
            <p:cNvSpPr/>
            <p:nvPr/>
          </p:nvSpPr>
          <p:spPr>
            <a:xfrm>
              <a:off x="6977987" y="464979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76" name="ïśļiḑé"/>
            <p:cNvSpPr/>
            <p:nvPr/>
          </p:nvSpPr>
          <p:spPr>
            <a:xfrm>
              <a:off x="7055794" y="477008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5854354" y="726126"/>
            <a:ext cx="495959" cy="495959"/>
            <a:chOff x="6529585" y="809489"/>
            <a:chExt cx="495959" cy="495959"/>
          </a:xfrm>
        </p:grpSpPr>
        <p:sp>
          <p:nvSpPr>
            <p:cNvPr id="82" name="íṥļîḓê"/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83" name="íṥlíḓê"/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84" name="ïśļiḑé"/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6843269" y="1252783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7038874" y="2244262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7244469" y="3358770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V="1">
            <a:off x="7303338" y="4435336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6899836" y="640128"/>
            <a:ext cx="817163" cy="732782"/>
            <a:chOff x="7575067" y="723491"/>
            <a:chExt cx="817163" cy="732782"/>
          </a:xfrm>
        </p:grpSpPr>
        <p:sp>
          <p:nvSpPr>
            <p:cNvPr id="92" name="文本框 91"/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133302" y="1627817"/>
            <a:ext cx="817163" cy="732782"/>
            <a:chOff x="7857580" y="1668314"/>
            <a:chExt cx="817163" cy="732782"/>
          </a:xfrm>
        </p:grpSpPr>
        <p:sp>
          <p:nvSpPr>
            <p:cNvPr id="95" name="文本框 94"/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7387746" y="2742865"/>
            <a:ext cx="817163" cy="732782"/>
            <a:chOff x="8043992" y="2617467"/>
            <a:chExt cx="817163" cy="732782"/>
          </a:xfrm>
        </p:grpSpPr>
        <p:sp>
          <p:nvSpPr>
            <p:cNvPr id="98" name="文本框 97"/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7397766" y="3814306"/>
            <a:ext cx="817163" cy="732782"/>
            <a:chOff x="7857580" y="4507318"/>
            <a:chExt cx="817163" cy="732782"/>
          </a:xfrm>
        </p:grpSpPr>
        <p:sp>
          <p:nvSpPr>
            <p:cNvPr id="104" name="文本框 103"/>
            <p:cNvSpPr txBox="1"/>
            <p:nvPr/>
          </p:nvSpPr>
          <p:spPr>
            <a:xfrm>
              <a:off x="7857580" y="4532214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05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7874519" y="4507318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473912BC-5126-612B-8497-36D503AABE80}"/>
              </a:ext>
            </a:extLst>
          </p:cNvPr>
          <p:cNvSpPr txBox="1"/>
          <p:nvPr/>
        </p:nvSpPr>
        <p:spPr>
          <a:xfrm>
            <a:off x="7834466" y="4834783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成果展示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45FC4C3-3D7A-23D5-5FC0-851B93F95B50}"/>
              </a:ext>
            </a:extLst>
          </p:cNvPr>
          <p:cNvGrpSpPr/>
          <p:nvPr/>
        </p:nvGrpSpPr>
        <p:grpSpPr>
          <a:xfrm>
            <a:off x="6201575" y="4831346"/>
            <a:ext cx="495959" cy="495959"/>
            <a:chOff x="6932134" y="4603941"/>
            <a:chExt cx="495959" cy="495959"/>
          </a:xfrm>
        </p:grpSpPr>
        <p:sp>
          <p:nvSpPr>
            <p:cNvPr id="22" name="íṥļîḓê">
              <a:extLst>
                <a:ext uri="{FF2B5EF4-FFF2-40B4-BE49-F238E27FC236}">
                  <a16:creationId xmlns:a16="http://schemas.microsoft.com/office/drawing/2014/main" id="{E39D7BA3-5D8E-5805-2A1F-8F87B516369B}"/>
                </a:ext>
              </a:extLst>
            </p:cNvPr>
            <p:cNvSpPr/>
            <p:nvPr/>
          </p:nvSpPr>
          <p:spPr>
            <a:xfrm>
              <a:off x="6932134" y="460394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23" name="íṥlíḓê">
              <a:extLst>
                <a:ext uri="{FF2B5EF4-FFF2-40B4-BE49-F238E27FC236}">
                  <a16:creationId xmlns:a16="http://schemas.microsoft.com/office/drawing/2014/main" id="{C0D1F8E1-56BB-EE7B-EE5E-A4EA5EBE3B1C}"/>
                </a:ext>
              </a:extLst>
            </p:cNvPr>
            <p:cNvSpPr/>
            <p:nvPr/>
          </p:nvSpPr>
          <p:spPr>
            <a:xfrm>
              <a:off x="6977987" y="464979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24" name="ïśļiḑé">
              <a:extLst>
                <a:ext uri="{FF2B5EF4-FFF2-40B4-BE49-F238E27FC236}">
                  <a16:creationId xmlns:a16="http://schemas.microsoft.com/office/drawing/2014/main" id="{8FA365BA-A56A-C81A-4783-8CB4F5C7C2AB}"/>
                </a:ext>
              </a:extLst>
            </p:cNvPr>
            <p:cNvSpPr/>
            <p:nvPr/>
          </p:nvSpPr>
          <p:spPr>
            <a:xfrm>
              <a:off x="7055794" y="477008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6582C91-C986-A4D4-88FA-13A7D90B728E}"/>
              </a:ext>
            </a:extLst>
          </p:cNvPr>
          <p:cNvCxnSpPr/>
          <p:nvPr/>
        </p:nvCxnSpPr>
        <p:spPr>
          <a:xfrm flipV="1">
            <a:off x="7032593" y="5355753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D8534F5-D26A-F1A8-4567-F4FF7812E8F8}"/>
              </a:ext>
            </a:extLst>
          </p:cNvPr>
          <p:cNvGrpSpPr/>
          <p:nvPr/>
        </p:nvGrpSpPr>
        <p:grpSpPr>
          <a:xfrm>
            <a:off x="7127021" y="4734723"/>
            <a:ext cx="817163" cy="732782"/>
            <a:chOff x="7857580" y="4507318"/>
            <a:chExt cx="817163" cy="732782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1DA85B4-9142-A638-C98D-2996DEDB9C46}"/>
                </a:ext>
              </a:extLst>
            </p:cNvPr>
            <p:cNvSpPr txBox="1"/>
            <p:nvPr/>
          </p:nvSpPr>
          <p:spPr>
            <a:xfrm>
              <a:off x="7857580" y="4532214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05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F4B312F-C33E-0A31-FD80-5069A6BECF6D}"/>
                </a:ext>
              </a:extLst>
            </p:cNvPr>
            <p:cNvSpPr txBox="1"/>
            <p:nvPr/>
          </p:nvSpPr>
          <p:spPr>
            <a:xfrm>
              <a:off x="7874519" y="4507318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05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F6FA676C-49D2-F271-25EE-EE2494F9B7DB}"/>
              </a:ext>
            </a:extLst>
          </p:cNvPr>
          <p:cNvSpPr txBox="1"/>
          <p:nvPr/>
        </p:nvSpPr>
        <p:spPr>
          <a:xfrm>
            <a:off x="7502726" y="5741995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Q&amp;A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F188E30-99AA-C4E4-5243-A1D71A001A9E}"/>
              </a:ext>
            </a:extLst>
          </p:cNvPr>
          <p:cNvGrpSpPr/>
          <p:nvPr/>
        </p:nvGrpSpPr>
        <p:grpSpPr>
          <a:xfrm>
            <a:off x="5772734" y="5738558"/>
            <a:ext cx="495959" cy="495959"/>
            <a:chOff x="6529585" y="809489"/>
            <a:chExt cx="495959" cy="495959"/>
          </a:xfrm>
        </p:grpSpPr>
        <p:sp>
          <p:nvSpPr>
            <p:cNvPr id="32" name="íṥļîḓê">
              <a:extLst>
                <a:ext uri="{FF2B5EF4-FFF2-40B4-BE49-F238E27FC236}">
                  <a16:creationId xmlns:a16="http://schemas.microsoft.com/office/drawing/2014/main" id="{78716FBC-8CAF-1ADE-0388-29E6A3909B3E}"/>
                </a:ext>
              </a:extLst>
            </p:cNvPr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33" name="íṥlíḓê">
              <a:extLst>
                <a:ext uri="{FF2B5EF4-FFF2-40B4-BE49-F238E27FC236}">
                  <a16:creationId xmlns:a16="http://schemas.microsoft.com/office/drawing/2014/main" id="{9D3C8735-3510-B42F-0D91-CA936E43C74B}"/>
                </a:ext>
              </a:extLst>
            </p:cNvPr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34" name="ïśļiḑé">
              <a:extLst>
                <a:ext uri="{FF2B5EF4-FFF2-40B4-BE49-F238E27FC236}">
                  <a16:creationId xmlns:a16="http://schemas.microsoft.com/office/drawing/2014/main" id="{5F115EF4-65E7-0643-C74E-7DDB249BE976}"/>
                </a:ext>
              </a:extLst>
            </p:cNvPr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5D8F339-9F6B-6E71-8662-E040EA9E7FE0}"/>
              </a:ext>
            </a:extLst>
          </p:cNvPr>
          <p:cNvCxnSpPr/>
          <p:nvPr/>
        </p:nvCxnSpPr>
        <p:spPr>
          <a:xfrm>
            <a:off x="6761649" y="6265215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14B6D6D-8FB8-A9D9-A264-D0E98AD76E04}"/>
              </a:ext>
            </a:extLst>
          </p:cNvPr>
          <p:cNvGrpSpPr/>
          <p:nvPr/>
        </p:nvGrpSpPr>
        <p:grpSpPr>
          <a:xfrm>
            <a:off x="6818216" y="5652560"/>
            <a:ext cx="817163" cy="732782"/>
            <a:chOff x="7575067" y="723491"/>
            <a:chExt cx="817163" cy="732782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9E35701-7057-693B-98A4-94FFE642B910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D07F688-216E-41EE-1C90-DDDCD6D98851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06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sp>
        <p:nvSpPr>
          <p:cNvPr id="39" name="日期占位符 2">
            <a:extLst>
              <a:ext uri="{FF2B5EF4-FFF2-40B4-BE49-F238E27FC236}">
                <a16:creationId xmlns:a16="http://schemas.microsoft.com/office/drawing/2014/main" id="{B03DC7F4-198F-8F63-CB6A-1FF89809FA16}"/>
              </a:ext>
            </a:extLst>
          </p:cNvPr>
          <p:cNvSpPr txBox="1">
            <a:spLocks/>
          </p:cNvSpPr>
          <p:nvPr/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i="1" spc="300" dirty="0">
                <a:solidFill>
                  <a:schemeClr val="accent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5GCers</a:t>
            </a:r>
            <a:endParaRPr lang="zh-CN" altLang="en-US" sz="1400" spc="300" dirty="0">
              <a:solidFill>
                <a:schemeClr val="bg1">
                  <a:lumMod val="75000"/>
                </a:schemeClr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下阶段计划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zh-CN" i="1" spc="300" dirty="0">
                <a:solidFill>
                  <a:schemeClr val="accent1"/>
                </a:solidFill>
                <a:latin typeface="Comic Sans MS" panose="030F0702030302020204" pitchFamily="66" charset="0"/>
              </a:rPr>
              <a:t>5GCers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1132586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27304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627270" y="3892274"/>
            <a:ext cx="2924761" cy="177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432206" y="3892274"/>
            <a:ext cx="2924761" cy="177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63880" y="3892274"/>
            <a:ext cx="2924761" cy="177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pic>
        <p:nvPicPr>
          <p:cNvPr id="14" name="图片占位符 13" descr="图片包含 树, 户外, 植物, 地面&#10;&#10;自动生成的说明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/>
          <a:srcRect/>
          <a:stretch>
            <a:fillRect/>
          </a:stretch>
        </p:blipFill>
        <p:spPr/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下阶段计划</a:t>
            </a:r>
            <a:endParaRPr lang="en-US" altLang="zh-CN" dirty="0">
              <a:ea typeface="+mn-ea"/>
              <a:cs typeface="+mn-ea"/>
            </a:endParaRPr>
          </a:p>
        </p:txBody>
      </p:sp>
      <p:pic>
        <p:nvPicPr>
          <p:cNvPr id="22" name="图片占位符 21" descr="图片包含 树, 户外, 道路, 建筑物&#10;&#10;自动生成的说明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email"/>
          <a:srcRect/>
          <a:stretch>
            <a:fillRect/>
          </a:stretch>
        </p:blipFill>
        <p:spPr/>
      </p:pic>
      <p:pic>
        <p:nvPicPr>
          <p:cNvPr id="18" name="图片占位符 17" descr="图片包含 草, 建筑物, 户外, 绿色&#10;&#10;自动生成的说明"/>
          <p:cNvPicPr>
            <a:picLocks noGrp="1" noChangeAspect="1"/>
          </p:cNvPicPr>
          <p:nvPr>
            <p:ph type="pic" sz="quarter" idx="14"/>
          </p:nvPr>
        </p:nvPicPr>
        <p:blipFill>
          <a:blip r:embed="rId5" cstate="email"/>
          <a:srcRect/>
          <a:stretch>
            <a:fillRect/>
          </a:stretch>
        </p:blipFill>
        <p:spPr/>
      </p:pic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943753" y="3648867"/>
            <a:ext cx="2681922" cy="394002"/>
          </a:xfrm>
        </p:spPr>
        <p:txBody>
          <a:bodyPr/>
          <a:lstStyle/>
          <a:p>
            <a:r>
              <a:rPr lang="zh-CN" altLang="en-US" sz="2000" dirty="0">
                <a:cs typeface="+mn-ea"/>
              </a:rPr>
              <a:t>完善多模态身份验证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加入语音和虹膜信息，利用多模态识别技术的优势，使认证过程更安全和精确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4748689" y="3648867"/>
            <a:ext cx="2681922" cy="394002"/>
          </a:xfrm>
        </p:spPr>
        <p:txBody>
          <a:bodyPr/>
          <a:lstStyle/>
          <a:p>
            <a:r>
              <a:rPr lang="zh-CN" altLang="en-US" sz="2000" dirty="0">
                <a:cs typeface="+mn-ea"/>
              </a:rPr>
              <a:t>丰富手势识别控制</a:t>
            </a: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考虑丰富化可识别的手势库，基于机械臂实现更加复杂的操作指令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9"/>
          </p:nvPr>
        </p:nvSpPr>
        <p:spPr>
          <a:xfrm>
            <a:off x="8553625" y="3648867"/>
            <a:ext cx="2681922" cy="394002"/>
          </a:xfrm>
        </p:spPr>
        <p:txBody>
          <a:bodyPr/>
          <a:lstStyle/>
          <a:p>
            <a:r>
              <a:rPr lang="zh-CN" altLang="en-US" sz="2000">
                <a:cs typeface="+mn-ea"/>
              </a:rPr>
              <a:t> 优化端到端时延</a:t>
            </a:r>
            <a:endParaRPr lang="zh-CN" altLang="en-US" sz="2000" dirty="0">
              <a:cs typeface="+mn-ea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8432206" y="4325324"/>
            <a:ext cx="3086694" cy="1477328"/>
          </a:xfrm>
        </p:spPr>
        <p:txBody>
          <a:bodyPr/>
          <a:lstStyle/>
          <a:p>
            <a:r>
              <a:rPr lang="zh-CN" altLang="en-US" dirty="0">
                <a:cs typeface="+mn-ea"/>
              </a:rPr>
              <a:t>持续优化多模态识别算法、手势识别算法，优化端到端时延，提升系统效率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1C664961-0487-A8D2-8AF6-50DA62784FD0}"/>
              </a:ext>
            </a:extLst>
          </p:cNvPr>
          <p:cNvSpPr txBox="1">
            <a:spLocks/>
          </p:cNvSpPr>
          <p:nvPr/>
        </p:nvSpPr>
        <p:spPr>
          <a:xfrm>
            <a:off x="-553544" y="6235702"/>
            <a:ext cx="3342640" cy="365125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i="1" spc="300" dirty="0">
                <a:solidFill>
                  <a:schemeClr val="accent1"/>
                </a:solidFill>
                <a:latin typeface="Comic Sans MS" panose="030F0702030302020204" pitchFamily="66" charset="0"/>
              </a:rPr>
              <a:t>5GCers</a:t>
            </a:r>
            <a:endParaRPr lang="zh-CN" altLang="en-US" sz="1400" spc="300" dirty="0">
              <a:solidFill>
                <a:schemeClr val="bg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830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成果展示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zh-CN" i="1" spc="300" dirty="0">
                <a:solidFill>
                  <a:schemeClr val="accent1"/>
                </a:solidFill>
                <a:latin typeface="Comic Sans MS" panose="030F0702030302020204" pitchFamily="66" charset="0"/>
              </a:rPr>
              <a:t>5GCers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0460D3-A50B-FC0E-6A40-E4E8C3E8F0B1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1163383" y="1406639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6402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点评指正！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请各位评委老师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altLang="zh-CN" i="1" spc="300" dirty="0">
                <a:solidFill>
                  <a:schemeClr val="accent1"/>
                </a:solidFill>
                <a:latin typeface="Comic Sans MS" panose="030F0702030302020204" pitchFamily="66" charset="0"/>
              </a:rPr>
              <a:t>5GCers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1F6C59-5C4C-4C01-A26C-41592CE4919B}"/>
              </a:ext>
            </a:extLst>
          </p:cNvPr>
          <p:cNvSpPr/>
          <p:nvPr/>
        </p:nvSpPr>
        <p:spPr>
          <a:xfrm>
            <a:off x="667502" y="4424285"/>
            <a:ext cx="2818905" cy="33855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chemeClr val="accent2"/>
                </a:solidFill>
                <a:latin typeface="Arial"/>
                <a:cs typeface="+mn-ea"/>
              </a:rPr>
              <a:t>答辩队伍：东南大学 </a:t>
            </a:r>
            <a:r>
              <a:rPr lang="en-US" altLang="zh-CN" sz="1600" b="1" dirty="0">
                <a:solidFill>
                  <a:schemeClr val="accent2"/>
                </a:solidFill>
                <a:latin typeface="Arial"/>
                <a:cs typeface="+mn-ea"/>
              </a:rPr>
              <a:t>5GCers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5433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选题背景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zh-CN" i="1" spc="300" dirty="0">
                <a:solidFill>
                  <a:schemeClr val="accent1"/>
                </a:solidFill>
                <a:latin typeface="Comic Sans MS" panose="030F0702030302020204" pitchFamily="66" charset="0"/>
                <a:cs typeface="+mn-ea"/>
              </a:rPr>
              <a:t>5GCers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latin typeface="Comic Sans MS" panose="030F0702030302020204" pitchFamily="66" charset="0"/>
              <a:cs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组合 305"/>
          <p:cNvGrpSpPr/>
          <p:nvPr/>
        </p:nvGrpSpPr>
        <p:grpSpPr>
          <a:xfrm>
            <a:off x="0" y="4844940"/>
            <a:ext cx="12192000" cy="2013060"/>
            <a:chOff x="0" y="2257846"/>
            <a:chExt cx="12192000" cy="2013060"/>
          </a:xfrm>
        </p:grpSpPr>
        <p:sp>
          <p:nvSpPr>
            <p:cNvPr id="307" name="ïṡḷïḍè"/>
            <p:cNvSpPr/>
            <p:nvPr/>
          </p:nvSpPr>
          <p:spPr bwMode="auto">
            <a:xfrm>
              <a:off x="3633828" y="2257846"/>
              <a:ext cx="8558172" cy="2013060"/>
            </a:xfrm>
            <a:custGeom>
              <a:avLst/>
              <a:gdLst>
                <a:gd name="T0" fmla="*/ 3829 w 4788"/>
                <a:gd name="T1" fmla="*/ 0 h 2125"/>
                <a:gd name="T2" fmla="*/ 4405 w 4788"/>
                <a:gd name="T3" fmla="*/ 659 h 2125"/>
                <a:gd name="T4" fmla="*/ 4716 w 4788"/>
                <a:gd name="T5" fmla="*/ 745 h 2125"/>
                <a:gd name="T6" fmla="*/ 4788 w 4788"/>
                <a:gd name="T7" fmla="*/ 856 h 2125"/>
                <a:gd name="T8" fmla="*/ 4788 w 4788"/>
                <a:gd name="T9" fmla="*/ 1448 h 2125"/>
                <a:gd name="T10" fmla="*/ 4788 w 4788"/>
                <a:gd name="T11" fmla="*/ 2125 h 2125"/>
                <a:gd name="T12" fmla="*/ 0 w 4788"/>
                <a:gd name="T13" fmla="*/ 2125 h 2125"/>
                <a:gd name="T14" fmla="*/ 583 w 4788"/>
                <a:gd name="T15" fmla="*/ 1724 h 2125"/>
                <a:gd name="T16" fmla="*/ 926 w 4788"/>
                <a:gd name="T17" fmla="*/ 1405 h 2125"/>
                <a:gd name="T18" fmla="*/ 1524 w 4788"/>
                <a:gd name="T19" fmla="*/ 1265 h 2125"/>
                <a:gd name="T20" fmla="*/ 2369 w 4788"/>
                <a:gd name="T21" fmla="*/ 1233 h 2125"/>
                <a:gd name="T22" fmla="*/ 2744 w 4788"/>
                <a:gd name="T23" fmla="*/ 885 h 2125"/>
                <a:gd name="T24" fmla="*/ 3381 w 4788"/>
                <a:gd name="T25" fmla="*/ 484 h 2125"/>
                <a:gd name="T26" fmla="*/ 3521 w 4788"/>
                <a:gd name="T27" fmla="*/ 258 h 2125"/>
                <a:gd name="T28" fmla="*/ 3829 w 4788"/>
                <a:gd name="T29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88" h="2125">
                  <a:moveTo>
                    <a:pt x="3829" y="0"/>
                  </a:moveTo>
                  <a:lnTo>
                    <a:pt x="4405" y="659"/>
                  </a:lnTo>
                  <a:lnTo>
                    <a:pt x="4716" y="745"/>
                  </a:lnTo>
                  <a:lnTo>
                    <a:pt x="4788" y="856"/>
                  </a:lnTo>
                  <a:lnTo>
                    <a:pt x="4788" y="1448"/>
                  </a:lnTo>
                  <a:lnTo>
                    <a:pt x="4788" y="2125"/>
                  </a:lnTo>
                  <a:lnTo>
                    <a:pt x="0" y="2125"/>
                  </a:lnTo>
                  <a:lnTo>
                    <a:pt x="583" y="1724"/>
                  </a:lnTo>
                  <a:lnTo>
                    <a:pt x="926" y="1405"/>
                  </a:lnTo>
                  <a:lnTo>
                    <a:pt x="1524" y="1265"/>
                  </a:lnTo>
                  <a:lnTo>
                    <a:pt x="2369" y="1233"/>
                  </a:lnTo>
                  <a:lnTo>
                    <a:pt x="2744" y="885"/>
                  </a:lnTo>
                  <a:lnTo>
                    <a:pt x="3381" y="484"/>
                  </a:lnTo>
                  <a:lnTo>
                    <a:pt x="3521" y="258"/>
                  </a:lnTo>
                  <a:lnTo>
                    <a:pt x="3829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8" name="îśḷiḍé"/>
            <p:cNvSpPr/>
            <p:nvPr/>
          </p:nvSpPr>
          <p:spPr bwMode="auto">
            <a:xfrm>
              <a:off x="5328303" y="2257846"/>
              <a:ext cx="6863697" cy="2013060"/>
            </a:xfrm>
            <a:custGeom>
              <a:avLst/>
              <a:gdLst>
                <a:gd name="T0" fmla="*/ 805 w 1073"/>
                <a:gd name="T1" fmla="*/ 0 h 593"/>
                <a:gd name="T2" fmla="*/ 966 w 1073"/>
                <a:gd name="T3" fmla="*/ 184 h 593"/>
                <a:gd name="T4" fmla="*/ 1008 w 1073"/>
                <a:gd name="T5" fmla="*/ 196 h 593"/>
                <a:gd name="T6" fmla="*/ 1073 w 1073"/>
                <a:gd name="T7" fmla="*/ 300 h 593"/>
                <a:gd name="T8" fmla="*/ 1073 w 1073"/>
                <a:gd name="T9" fmla="*/ 404 h 593"/>
                <a:gd name="T10" fmla="*/ 1073 w 1073"/>
                <a:gd name="T11" fmla="*/ 593 h 593"/>
                <a:gd name="T12" fmla="*/ 0 w 1073"/>
                <a:gd name="T13" fmla="*/ 593 h 593"/>
                <a:gd name="T14" fmla="*/ 204 w 1073"/>
                <a:gd name="T15" fmla="*/ 511 h 593"/>
                <a:gd name="T16" fmla="*/ 483 w 1073"/>
                <a:gd name="T17" fmla="*/ 470 h 593"/>
                <a:gd name="T18" fmla="*/ 599 w 1073"/>
                <a:gd name="T19" fmla="*/ 378 h 593"/>
                <a:gd name="T20" fmla="*/ 729 w 1073"/>
                <a:gd name="T21" fmla="*/ 262 h 593"/>
                <a:gd name="T22" fmla="*/ 884 w 1073"/>
                <a:gd name="T23" fmla="*/ 253 h 593"/>
                <a:gd name="T24" fmla="*/ 779 w 1073"/>
                <a:gd name="T25" fmla="*/ 183 h 593"/>
                <a:gd name="T26" fmla="*/ 801 w 1073"/>
                <a:gd name="T27" fmla="*/ 110 h 593"/>
                <a:gd name="T28" fmla="*/ 805 w 1073"/>
                <a:gd name="T29" fmla="*/ 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3" h="593">
                  <a:moveTo>
                    <a:pt x="805" y="0"/>
                  </a:moveTo>
                  <a:cubicBezTo>
                    <a:pt x="966" y="184"/>
                    <a:pt x="966" y="184"/>
                    <a:pt x="966" y="184"/>
                  </a:cubicBezTo>
                  <a:cubicBezTo>
                    <a:pt x="1008" y="196"/>
                    <a:pt x="1008" y="196"/>
                    <a:pt x="1008" y="196"/>
                  </a:cubicBezTo>
                  <a:cubicBezTo>
                    <a:pt x="1023" y="217"/>
                    <a:pt x="1048" y="258"/>
                    <a:pt x="1073" y="300"/>
                  </a:cubicBezTo>
                  <a:cubicBezTo>
                    <a:pt x="1073" y="404"/>
                    <a:pt x="1073" y="404"/>
                    <a:pt x="1073" y="404"/>
                  </a:cubicBezTo>
                  <a:cubicBezTo>
                    <a:pt x="1073" y="593"/>
                    <a:pt x="1073" y="593"/>
                    <a:pt x="1073" y="593"/>
                  </a:cubicBezTo>
                  <a:cubicBezTo>
                    <a:pt x="0" y="593"/>
                    <a:pt x="0" y="593"/>
                    <a:pt x="0" y="593"/>
                  </a:cubicBezTo>
                  <a:cubicBezTo>
                    <a:pt x="0" y="593"/>
                    <a:pt x="184" y="526"/>
                    <a:pt x="204" y="511"/>
                  </a:cubicBezTo>
                  <a:cubicBezTo>
                    <a:pt x="223" y="496"/>
                    <a:pt x="483" y="470"/>
                    <a:pt x="483" y="470"/>
                  </a:cubicBezTo>
                  <a:cubicBezTo>
                    <a:pt x="599" y="378"/>
                    <a:pt x="599" y="378"/>
                    <a:pt x="599" y="378"/>
                  </a:cubicBezTo>
                  <a:cubicBezTo>
                    <a:pt x="729" y="262"/>
                    <a:pt x="729" y="262"/>
                    <a:pt x="729" y="262"/>
                  </a:cubicBezTo>
                  <a:cubicBezTo>
                    <a:pt x="884" y="253"/>
                    <a:pt x="884" y="253"/>
                    <a:pt x="884" y="253"/>
                  </a:cubicBezTo>
                  <a:cubicBezTo>
                    <a:pt x="779" y="183"/>
                    <a:pt x="779" y="183"/>
                    <a:pt x="779" y="183"/>
                  </a:cubicBezTo>
                  <a:cubicBezTo>
                    <a:pt x="779" y="183"/>
                    <a:pt x="796" y="127"/>
                    <a:pt x="801" y="110"/>
                  </a:cubicBezTo>
                  <a:cubicBezTo>
                    <a:pt x="806" y="93"/>
                    <a:pt x="805" y="0"/>
                    <a:pt x="80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9" name="íŝḷïḍè"/>
            <p:cNvSpPr/>
            <p:nvPr/>
          </p:nvSpPr>
          <p:spPr bwMode="auto">
            <a:xfrm>
              <a:off x="0" y="2257846"/>
              <a:ext cx="9875502" cy="2013060"/>
            </a:xfrm>
            <a:custGeom>
              <a:avLst/>
              <a:gdLst>
                <a:gd name="T0" fmla="*/ 1693 w 5525"/>
                <a:gd name="T1" fmla="*/ 0 h 2125"/>
                <a:gd name="T2" fmla="*/ 1117 w 5525"/>
                <a:gd name="T3" fmla="*/ 659 h 2125"/>
                <a:gd name="T4" fmla="*/ 809 w 5525"/>
                <a:gd name="T5" fmla="*/ 745 h 2125"/>
                <a:gd name="T6" fmla="*/ 322 w 5525"/>
                <a:gd name="T7" fmla="*/ 1505 h 2125"/>
                <a:gd name="T8" fmla="*/ 39 w 5525"/>
                <a:gd name="T9" fmla="*/ 1548 h 2125"/>
                <a:gd name="T10" fmla="*/ 0 w 5525"/>
                <a:gd name="T11" fmla="*/ 1616 h 2125"/>
                <a:gd name="T12" fmla="*/ 0 w 5525"/>
                <a:gd name="T13" fmla="*/ 2125 h 2125"/>
                <a:gd name="T14" fmla="*/ 5525 w 5525"/>
                <a:gd name="T15" fmla="*/ 2125 h 2125"/>
                <a:gd name="T16" fmla="*/ 4942 w 5525"/>
                <a:gd name="T17" fmla="*/ 1724 h 2125"/>
                <a:gd name="T18" fmla="*/ 4598 w 5525"/>
                <a:gd name="T19" fmla="*/ 1405 h 2125"/>
                <a:gd name="T20" fmla="*/ 3997 w 5525"/>
                <a:gd name="T21" fmla="*/ 1265 h 2125"/>
                <a:gd name="T22" fmla="*/ 3579 w 5525"/>
                <a:gd name="T23" fmla="*/ 910 h 2125"/>
                <a:gd name="T24" fmla="*/ 2781 w 5525"/>
                <a:gd name="T25" fmla="*/ 885 h 2125"/>
                <a:gd name="T26" fmla="*/ 2144 w 5525"/>
                <a:gd name="T27" fmla="*/ 484 h 2125"/>
                <a:gd name="T28" fmla="*/ 2004 w 5525"/>
                <a:gd name="T29" fmla="*/ 258 h 2125"/>
                <a:gd name="T30" fmla="*/ 1693 w 5525"/>
                <a:gd name="T31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25" h="2125">
                  <a:moveTo>
                    <a:pt x="1693" y="0"/>
                  </a:moveTo>
                  <a:lnTo>
                    <a:pt x="1117" y="659"/>
                  </a:lnTo>
                  <a:lnTo>
                    <a:pt x="809" y="745"/>
                  </a:lnTo>
                  <a:lnTo>
                    <a:pt x="322" y="1505"/>
                  </a:lnTo>
                  <a:lnTo>
                    <a:pt x="39" y="1548"/>
                  </a:lnTo>
                  <a:lnTo>
                    <a:pt x="0" y="1616"/>
                  </a:lnTo>
                  <a:lnTo>
                    <a:pt x="0" y="2125"/>
                  </a:lnTo>
                  <a:lnTo>
                    <a:pt x="5525" y="2125"/>
                  </a:lnTo>
                  <a:lnTo>
                    <a:pt x="4942" y="1724"/>
                  </a:lnTo>
                  <a:lnTo>
                    <a:pt x="4598" y="1405"/>
                  </a:lnTo>
                  <a:lnTo>
                    <a:pt x="3997" y="1265"/>
                  </a:lnTo>
                  <a:lnTo>
                    <a:pt x="3579" y="910"/>
                  </a:lnTo>
                  <a:lnTo>
                    <a:pt x="2781" y="885"/>
                  </a:lnTo>
                  <a:lnTo>
                    <a:pt x="2144" y="484"/>
                  </a:lnTo>
                  <a:lnTo>
                    <a:pt x="2004" y="258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0" name="îśľiďe"/>
            <p:cNvSpPr/>
            <p:nvPr/>
          </p:nvSpPr>
          <p:spPr bwMode="auto">
            <a:xfrm>
              <a:off x="0" y="2257846"/>
              <a:ext cx="8173877" cy="2013060"/>
            </a:xfrm>
            <a:custGeom>
              <a:avLst/>
              <a:gdLst>
                <a:gd name="T0" fmla="*/ 473 w 1278"/>
                <a:gd name="T1" fmla="*/ 0 h 593"/>
                <a:gd name="T2" fmla="*/ 312 w 1278"/>
                <a:gd name="T3" fmla="*/ 184 h 593"/>
                <a:gd name="T4" fmla="*/ 271 w 1278"/>
                <a:gd name="T5" fmla="*/ 196 h 593"/>
                <a:gd name="T6" fmla="*/ 121 w 1278"/>
                <a:gd name="T7" fmla="*/ 445 h 593"/>
                <a:gd name="T8" fmla="*/ 46 w 1278"/>
                <a:gd name="T9" fmla="*/ 451 h 593"/>
                <a:gd name="T10" fmla="*/ 0 w 1278"/>
                <a:gd name="T11" fmla="*/ 544 h 593"/>
                <a:gd name="T12" fmla="*/ 0 w 1278"/>
                <a:gd name="T13" fmla="*/ 593 h 593"/>
                <a:gd name="T14" fmla="*/ 1278 w 1278"/>
                <a:gd name="T15" fmla="*/ 593 h 593"/>
                <a:gd name="T16" fmla="*/ 1075 w 1278"/>
                <a:gd name="T17" fmla="*/ 511 h 593"/>
                <a:gd name="T18" fmla="*/ 796 w 1278"/>
                <a:gd name="T19" fmla="*/ 470 h 593"/>
                <a:gd name="T20" fmla="*/ 680 w 1278"/>
                <a:gd name="T21" fmla="*/ 378 h 593"/>
                <a:gd name="T22" fmla="*/ 550 w 1278"/>
                <a:gd name="T23" fmla="*/ 262 h 593"/>
                <a:gd name="T24" fmla="*/ 395 w 1278"/>
                <a:gd name="T25" fmla="*/ 253 h 593"/>
                <a:gd name="T26" fmla="*/ 499 w 1278"/>
                <a:gd name="T27" fmla="*/ 183 h 593"/>
                <a:gd name="T28" fmla="*/ 477 w 1278"/>
                <a:gd name="T29" fmla="*/ 110 h 593"/>
                <a:gd name="T30" fmla="*/ 473 w 1278"/>
                <a:gd name="T31" fmla="*/ 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8" h="593">
                  <a:moveTo>
                    <a:pt x="473" y="0"/>
                  </a:moveTo>
                  <a:cubicBezTo>
                    <a:pt x="312" y="184"/>
                    <a:pt x="312" y="184"/>
                    <a:pt x="312" y="184"/>
                  </a:cubicBezTo>
                  <a:cubicBezTo>
                    <a:pt x="271" y="196"/>
                    <a:pt x="271" y="196"/>
                    <a:pt x="271" y="196"/>
                  </a:cubicBezTo>
                  <a:cubicBezTo>
                    <a:pt x="232" y="253"/>
                    <a:pt x="121" y="445"/>
                    <a:pt x="121" y="445"/>
                  </a:cubicBezTo>
                  <a:cubicBezTo>
                    <a:pt x="46" y="451"/>
                    <a:pt x="46" y="451"/>
                    <a:pt x="46" y="451"/>
                  </a:cubicBezTo>
                  <a:cubicBezTo>
                    <a:pt x="0" y="544"/>
                    <a:pt x="0" y="544"/>
                    <a:pt x="0" y="544"/>
                  </a:cubicBezTo>
                  <a:cubicBezTo>
                    <a:pt x="0" y="593"/>
                    <a:pt x="0" y="593"/>
                    <a:pt x="0" y="593"/>
                  </a:cubicBezTo>
                  <a:cubicBezTo>
                    <a:pt x="1278" y="593"/>
                    <a:pt x="1278" y="593"/>
                    <a:pt x="1278" y="593"/>
                  </a:cubicBezTo>
                  <a:cubicBezTo>
                    <a:pt x="1278" y="593"/>
                    <a:pt x="1095" y="526"/>
                    <a:pt x="1075" y="511"/>
                  </a:cubicBezTo>
                  <a:cubicBezTo>
                    <a:pt x="1055" y="496"/>
                    <a:pt x="796" y="470"/>
                    <a:pt x="796" y="470"/>
                  </a:cubicBezTo>
                  <a:cubicBezTo>
                    <a:pt x="680" y="378"/>
                    <a:pt x="680" y="378"/>
                    <a:pt x="680" y="378"/>
                  </a:cubicBezTo>
                  <a:cubicBezTo>
                    <a:pt x="550" y="262"/>
                    <a:pt x="550" y="262"/>
                    <a:pt x="550" y="262"/>
                  </a:cubicBezTo>
                  <a:cubicBezTo>
                    <a:pt x="395" y="253"/>
                    <a:pt x="395" y="253"/>
                    <a:pt x="395" y="253"/>
                  </a:cubicBezTo>
                  <a:cubicBezTo>
                    <a:pt x="499" y="183"/>
                    <a:pt x="499" y="183"/>
                    <a:pt x="499" y="183"/>
                  </a:cubicBezTo>
                  <a:cubicBezTo>
                    <a:pt x="499" y="183"/>
                    <a:pt x="482" y="127"/>
                    <a:pt x="477" y="110"/>
                  </a:cubicBezTo>
                  <a:cubicBezTo>
                    <a:pt x="473" y="93"/>
                    <a:pt x="473" y="0"/>
                    <a:pt x="473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5349240" y="4417695"/>
            <a:ext cx="1493520" cy="232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9113845" y="4417695"/>
            <a:ext cx="1493520" cy="232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未来工业生产范式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60400" y="1557878"/>
            <a:ext cx="3342640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通过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通信无线化</a:t>
            </a:r>
            <a:r>
              <a:rPr lang="zh-CN" altLang="en-US" dirty="0">
                <a:cs typeface="+mn-ea"/>
              </a:rPr>
              <a:t>，更容易地扩展系统结构，增加模块，构成一个更大的系统能力。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188962" y="1557878"/>
            <a:ext cx="3342640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设备从传统专用化的本地设备，变为软化的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边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端协同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的智能化装备，更好利用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AI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等技术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424680" y="1557878"/>
            <a:ext cx="3342640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在无线化的基础上，灵活快速的进行组网配置等调整，方便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OT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IT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网络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的扁平化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融合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325234" y="3452838"/>
            <a:ext cx="2012326" cy="2012326"/>
            <a:chOff x="1279514" y="3407118"/>
            <a:chExt cx="2103766" cy="2103766"/>
          </a:xfrm>
        </p:grpSpPr>
        <p:sp>
          <p:nvSpPr>
            <p:cNvPr id="74" name="弧形 73"/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694850"/>
                <a:gd name="adj2" fmla="val 432106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弧形 9"/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7881533"/>
                <a:gd name="adj2" fmla="val 0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9" name="弧形 58"/>
            <p:cNvSpPr/>
            <p:nvPr/>
          </p:nvSpPr>
          <p:spPr>
            <a:xfrm rot="3733713">
              <a:off x="1379197" y="3506801"/>
              <a:ext cx="1904400" cy="1904400"/>
            </a:xfrm>
            <a:prstGeom prst="arc">
              <a:avLst>
                <a:gd name="adj1" fmla="val 20007138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9" name="弧形 68"/>
            <p:cNvSpPr/>
            <p:nvPr/>
          </p:nvSpPr>
          <p:spPr>
            <a:xfrm rot="16825714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480403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5" name="弧形 54"/>
            <p:cNvSpPr/>
            <p:nvPr/>
          </p:nvSpPr>
          <p:spPr>
            <a:xfrm rot="10800000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9917439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2" name="弧形 61"/>
            <p:cNvSpPr/>
            <p:nvPr/>
          </p:nvSpPr>
          <p:spPr>
            <a:xfrm rot="16958775">
              <a:off x="1379197" y="3506801"/>
              <a:ext cx="1904400" cy="1904400"/>
            </a:xfrm>
            <a:prstGeom prst="arc">
              <a:avLst>
                <a:gd name="adj1" fmla="val 16832099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0" name="弧形 69"/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17966248"/>
                <a:gd name="adj2" fmla="val 1967300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1" name="弧形 70"/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9043626"/>
                <a:gd name="adj2" fmla="val 1185127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2" name="弧形 71"/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20819749"/>
                <a:gd name="adj2" fmla="val 2417885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3" name="弧形 72"/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4340879"/>
                <a:gd name="adj2" fmla="val 7249524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2" name="等腰三角形 11"/>
          <p:cNvSpPr/>
          <p:nvPr/>
        </p:nvSpPr>
        <p:spPr>
          <a:xfrm>
            <a:off x="2194237" y="3041799"/>
            <a:ext cx="274320" cy="236483"/>
          </a:xfrm>
          <a:prstGeom prst="triangle">
            <a:avLst/>
          </a:prstGeom>
          <a:solidFill>
            <a:schemeClr val="accent2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84960" y="4417695"/>
            <a:ext cx="1493520" cy="232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379843" y="4204430"/>
            <a:ext cx="1903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rPr>
              <a:t>柔性化</a:t>
            </a:r>
          </a:p>
        </p:txBody>
      </p:sp>
      <p:grpSp>
        <p:nvGrpSpPr>
          <p:cNvPr id="272" name="组合 271"/>
          <p:cNvGrpSpPr/>
          <p:nvPr/>
        </p:nvGrpSpPr>
        <p:grpSpPr>
          <a:xfrm>
            <a:off x="5089837" y="3452838"/>
            <a:ext cx="2012326" cy="2012326"/>
            <a:chOff x="1279514" y="3407118"/>
            <a:chExt cx="2103766" cy="2103766"/>
          </a:xfrm>
        </p:grpSpPr>
        <p:sp>
          <p:nvSpPr>
            <p:cNvPr id="276" name="弧形 275"/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694850"/>
                <a:gd name="adj2" fmla="val 432106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7" name="弧形 276"/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7881533"/>
                <a:gd name="adj2" fmla="val 0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8" name="弧形 277"/>
            <p:cNvSpPr/>
            <p:nvPr/>
          </p:nvSpPr>
          <p:spPr>
            <a:xfrm rot="3733713">
              <a:off x="1379197" y="3506801"/>
              <a:ext cx="1904400" cy="1904400"/>
            </a:xfrm>
            <a:prstGeom prst="arc">
              <a:avLst>
                <a:gd name="adj1" fmla="val 20007138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9" name="弧形 278"/>
            <p:cNvSpPr/>
            <p:nvPr/>
          </p:nvSpPr>
          <p:spPr>
            <a:xfrm rot="16825714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480403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0" name="弧形 279"/>
            <p:cNvSpPr/>
            <p:nvPr/>
          </p:nvSpPr>
          <p:spPr>
            <a:xfrm rot="10800000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9917439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1" name="弧形 280"/>
            <p:cNvSpPr/>
            <p:nvPr/>
          </p:nvSpPr>
          <p:spPr>
            <a:xfrm rot="16958775">
              <a:off x="1379197" y="3506801"/>
              <a:ext cx="1904400" cy="1904400"/>
            </a:xfrm>
            <a:prstGeom prst="arc">
              <a:avLst>
                <a:gd name="adj1" fmla="val 16832099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2" name="弧形 281"/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17966248"/>
                <a:gd name="adj2" fmla="val 1967300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3" name="弧形 282"/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9043626"/>
                <a:gd name="adj2" fmla="val 1185127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4" name="弧形 283"/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20819749"/>
                <a:gd name="adj2" fmla="val 2417885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5" name="弧形 284"/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4340879"/>
                <a:gd name="adj2" fmla="val 7249524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73" name="等腰三角形 272"/>
          <p:cNvSpPr/>
          <p:nvPr/>
        </p:nvSpPr>
        <p:spPr>
          <a:xfrm>
            <a:off x="5958840" y="3041799"/>
            <a:ext cx="274320" cy="236483"/>
          </a:xfrm>
          <a:prstGeom prst="triangle">
            <a:avLst/>
          </a:prstGeom>
          <a:solidFill>
            <a:schemeClr val="accent2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75" name="文本框 274"/>
          <p:cNvSpPr txBox="1"/>
          <p:nvPr/>
        </p:nvSpPr>
        <p:spPr>
          <a:xfrm>
            <a:off x="5144446" y="4204430"/>
            <a:ext cx="1903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rPr>
              <a:t>智能化</a:t>
            </a:r>
          </a:p>
        </p:txBody>
      </p:sp>
      <p:grpSp>
        <p:nvGrpSpPr>
          <p:cNvPr id="287" name="组合 286"/>
          <p:cNvGrpSpPr/>
          <p:nvPr/>
        </p:nvGrpSpPr>
        <p:grpSpPr>
          <a:xfrm>
            <a:off x="8854119" y="3452838"/>
            <a:ext cx="2012326" cy="2012326"/>
            <a:chOff x="1279514" y="3407118"/>
            <a:chExt cx="2103766" cy="2103766"/>
          </a:xfrm>
        </p:grpSpPr>
        <p:sp>
          <p:nvSpPr>
            <p:cNvPr id="291" name="弧形 290"/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694850"/>
                <a:gd name="adj2" fmla="val 432106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2" name="弧形 291"/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7881533"/>
                <a:gd name="adj2" fmla="val 0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3" name="弧形 292"/>
            <p:cNvSpPr/>
            <p:nvPr/>
          </p:nvSpPr>
          <p:spPr>
            <a:xfrm rot="3733713">
              <a:off x="1379197" y="3506801"/>
              <a:ext cx="1904400" cy="1904400"/>
            </a:xfrm>
            <a:prstGeom prst="arc">
              <a:avLst>
                <a:gd name="adj1" fmla="val 20007138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4" name="弧形 293"/>
            <p:cNvSpPr/>
            <p:nvPr/>
          </p:nvSpPr>
          <p:spPr>
            <a:xfrm rot="16825714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480403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5" name="弧形 294"/>
            <p:cNvSpPr/>
            <p:nvPr/>
          </p:nvSpPr>
          <p:spPr>
            <a:xfrm rot="10800000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9917439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6" name="弧形 295"/>
            <p:cNvSpPr/>
            <p:nvPr/>
          </p:nvSpPr>
          <p:spPr>
            <a:xfrm rot="16958775">
              <a:off x="1379197" y="3506801"/>
              <a:ext cx="1904400" cy="1904400"/>
            </a:xfrm>
            <a:prstGeom prst="arc">
              <a:avLst>
                <a:gd name="adj1" fmla="val 16832099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7" name="弧形 296"/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17966248"/>
                <a:gd name="adj2" fmla="val 1967300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8" name="弧形 297"/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9043626"/>
                <a:gd name="adj2" fmla="val 1185127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9" name="弧形 298"/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20819749"/>
                <a:gd name="adj2" fmla="val 2417885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0" name="弧形 299"/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4340879"/>
                <a:gd name="adj2" fmla="val 7249524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88" name="等腰三角形 287"/>
          <p:cNvSpPr/>
          <p:nvPr/>
        </p:nvSpPr>
        <p:spPr>
          <a:xfrm>
            <a:off x="9723122" y="3041799"/>
            <a:ext cx="274320" cy="236483"/>
          </a:xfrm>
          <a:prstGeom prst="triangle">
            <a:avLst/>
          </a:prstGeom>
          <a:solidFill>
            <a:schemeClr val="accent2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90" name="文本框 289"/>
          <p:cNvSpPr txBox="1"/>
          <p:nvPr/>
        </p:nvSpPr>
        <p:spPr>
          <a:xfrm>
            <a:off x="8908728" y="4204430"/>
            <a:ext cx="1903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rPr>
              <a:t>扁平化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1" u="none" strike="noStrike" kern="1200" cap="none" spc="30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Comic Sans MS" panose="030F0702030302020204" pitchFamily="66" charset="0"/>
                <a:ea typeface="微软雅黑" panose="020B0503020204020204" charset="-122"/>
                <a:cs typeface="+mn-ea"/>
              </a:rPr>
              <a:t>5GCers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微软雅黑" panose="020B0503020204020204" charset="-122"/>
              <a:cs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79ECAFE-A460-4E13-ABCB-32CAE613624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4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7978141" y="1765976"/>
            <a:ext cx="0" cy="72136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连接符 310"/>
          <p:cNvCxnSpPr/>
          <p:nvPr/>
        </p:nvCxnSpPr>
        <p:spPr>
          <a:xfrm>
            <a:off x="4213860" y="1765976"/>
            <a:ext cx="0" cy="72136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536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F9D559-5CA1-092B-ADB2-5A7D4AFD37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赋能工业 助力变革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2B1C71-D6F2-2716-6CB6-7CF8B623F69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zh-CN" i="1" spc="300" dirty="0">
                <a:solidFill>
                  <a:schemeClr val="accent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5GCers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6B311B-5102-21A4-DB04-C76689EE3F0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775700" y="5959259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074E8214-07D3-73E9-0AF7-BCF9732AFA9F}"/>
              </a:ext>
            </a:extLst>
          </p:cNvPr>
          <p:cNvSpPr txBox="1">
            <a:spLocks/>
          </p:cNvSpPr>
          <p:nvPr/>
        </p:nvSpPr>
        <p:spPr>
          <a:xfrm>
            <a:off x="1216933" y="2126031"/>
            <a:ext cx="9505628" cy="859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3GPP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，结合特定工业场景，定制轻量化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5GC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。在保证精简的条件下，实现对于各类业务场景的适配。克服设备体系架构复杂、成本过高难以灵活定制等缺点。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7E1DFD-ABC8-C653-07BA-49A3774B8040}"/>
              </a:ext>
            </a:extLst>
          </p:cNvPr>
          <p:cNvSpPr/>
          <p:nvPr/>
        </p:nvSpPr>
        <p:spPr>
          <a:xfrm>
            <a:off x="1216933" y="1512678"/>
            <a:ext cx="1554129" cy="40229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轻量化</a:t>
            </a:r>
            <a:r>
              <a:rPr lang="en-US" altLang="zh-CN" b="1" dirty="0">
                <a:solidFill>
                  <a:schemeClr val="bg1"/>
                </a:solidFill>
              </a:rPr>
              <a:t>5GC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" name="文本占位符 8">
            <a:extLst>
              <a:ext uri="{FF2B5EF4-FFF2-40B4-BE49-F238E27FC236}">
                <a16:creationId xmlns:a16="http://schemas.microsoft.com/office/drawing/2014/main" id="{E02659E7-F6D7-424C-D447-5E613B1F152D}"/>
              </a:ext>
            </a:extLst>
          </p:cNvPr>
          <p:cNvSpPr txBox="1">
            <a:spLocks/>
          </p:cNvSpPr>
          <p:nvPr/>
        </p:nvSpPr>
        <p:spPr>
          <a:xfrm>
            <a:off x="1216932" y="4164758"/>
            <a:ext cx="9505627" cy="859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5G UPF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下沉到边缘配合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部署，在通信网络边缘对数据进行预处理，避免无效数据对网络资源的占用，同时对用户数据进行高速分发缩短响应时间，支撑低时延高可靠业务</a:t>
            </a:r>
            <a:r>
              <a:rPr lang="zh-CN" altLang="en-US" sz="1800" dirty="0"/>
              <a:t>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277A5B2-F9CA-E022-EFCA-9FCA2BB51322}"/>
              </a:ext>
            </a:extLst>
          </p:cNvPr>
          <p:cNvSpPr/>
          <p:nvPr/>
        </p:nvSpPr>
        <p:spPr>
          <a:xfrm>
            <a:off x="1216932" y="3429000"/>
            <a:ext cx="1554129" cy="40229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5G+MEC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465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F9D559-5CA1-092B-ADB2-5A7D4AFD37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项目现实意义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2B1C71-D6F2-2716-6CB6-7CF8B623F69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zh-CN" i="1" spc="300" dirty="0">
                <a:solidFill>
                  <a:schemeClr val="accent1"/>
                </a:solidFill>
                <a:latin typeface="Comic Sans MS" panose="030F0702030302020204" pitchFamily="66" charset="0"/>
              </a:rPr>
              <a:t>5GCers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6B311B-5102-21A4-DB04-C76689EE3F0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775700" y="5959259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t>6</a:t>
            </a:fld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107FE40-6CA2-91B2-79B0-67B76B0C10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202012"/>
              </p:ext>
            </p:extLst>
          </p:nvPr>
        </p:nvGraphicFramePr>
        <p:xfrm>
          <a:off x="4792560" y="1816323"/>
          <a:ext cx="7074969" cy="3225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553261" imgH="2078252" progId="Visio.Drawing.11">
                  <p:embed/>
                </p:oleObj>
              </mc:Choice>
              <mc:Fallback>
                <p:oleObj name="Visio" r:id="rId3" imgW="4553261" imgH="2078252" progId="Visio.Drawing.11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596AF110-4B91-4219-827D-09548B1FBB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2560" y="1816323"/>
                        <a:ext cx="7074969" cy="32253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8C2D6E20-10AA-6314-5623-8711B97B092A}"/>
              </a:ext>
            </a:extLst>
          </p:cNvPr>
          <p:cNvSpPr txBox="1"/>
          <p:nvPr/>
        </p:nvSpPr>
        <p:spPr>
          <a:xfrm>
            <a:off x="660400" y="1653672"/>
            <a:ext cx="41892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以智能化、自动化机械装备为</a:t>
            </a:r>
            <a:r>
              <a:rPr lang="zh-CN" altLang="en-US" sz="2000" b="1" dirty="0">
                <a:solidFill>
                  <a:srgbClr val="FF0000"/>
                </a:solidFill>
              </a:rPr>
              <a:t>核心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C774FB-67B8-9F02-FFCE-B904D38BA16D}"/>
              </a:ext>
            </a:extLst>
          </p:cNvPr>
          <p:cNvSpPr txBox="1"/>
          <p:nvPr/>
        </p:nvSpPr>
        <p:spPr>
          <a:xfrm>
            <a:off x="660400" y="2183303"/>
            <a:ext cx="4295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kern="100" dirty="0">
                <a:latin typeface="+mj-ea"/>
                <a:ea typeface="+mj-ea"/>
                <a:cs typeface="Times New Roman" panose="02020603050405020304" pitchFamily="18" charset="0"/>
              </a:rPr>
              <a:t>以低时延、双向数字通信网络为</a:t>
            </a:r>
            <a:r>
              <a:rPr lang="zh-CN" altLang="en-US" sz="2000" b="1" kern="100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载体</a:t>
            </a:r>
            <a:endParaRPr lang="zh-CN" altLang="en-US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8740F4B-3EFB-6C5C-C4BD-6594641815D3}"/>
              </a:ext>
            </a:extLst>
          </p:cNvPr>
          <p:cNvSpPr txBox="1"/>
          <p:nvPr/>
        </p:nvSpPr>
        <p:spPr>
          <a:xfrm>
            <a:off x="660400" y="2712501"/>
            <a:ext cx="4132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kern="100" dirty="0">
                <a:latin typeface="+mj-ea"/>
                <a:ea typeface="+mj-ea"/>
                <a:cs typeface="Times New Roman" panose="02020603050405020304" pitchFamily="18" charset="0"/>
              </a:rPr>
              <a:t>以虚拟化为</a:t>
            </a:r>
            <a:r>
              <a:rPr lang="zh-CN" altLang="en-US" sz="2000" b="1" kern="100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平台</a:t>
            </a:r>
            <a:endParaRPr lang="zh-CN" altLang="en-US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" name="left-arrowhead_45248">
            <a:extLst>
              <a:ext uri="{FF2B5EF4-FFF2-40B4-BE49-F238E27FC236}">
                <a16:creationId xmlns:a16="http://schemas.microsoft.com/office/drawing/2014/main" id="{7BFAAA99-042F-DE59-9D00-9663A1FEA81F}"/>
              </a:ext>
            </a:extLst>
          </p:cNvPr>
          <p:cNvSpPr>
            <a:spLocks noChangeAspect="1"/>
          </p:cNvSpPr>
          <p:nvPr/>
        </p:nvSpPr>
        <p:spPr bwMode="auto">
          <a:xfrm rot="5400000" flipH="1">
            <a:off x="2196907" y="3429000"/>
            <a:ext cx="709192" cy="947413"/>
          </a:xfrm>
          <a:custGeom>
            <a:avLst/>
            <a:gdLst>
              <a:gd name="T0" fmla="*/ 6162 w 6211"/>
              <a:gd name="T1" fmla="*/ 180 h 7419"/>
              <a:gd name="T2" fmla="*/ 6050 w 6211"/>
              <a:gd name="T3" fmla="*/ 0 h 7419"/>
              <a:gd name="T4" fmla="*/ 3307 w 6211"/>
              <a:gd name="T5" fmla="*/ 0 h 7419"/>
              <a:gd name="T6" fmla="*/ 2553 w 6211"/>
              <a:gd name="T7" fmla="*/ 697 h 7419"/>
              <a:gd name="T8" fmla="*/ 49 w 6211"/>
              <a:gd name="T9" fmla="*/ 3496 h 7419"/>
              <a:gd name="T10" fmla="*/ 49 w 6211"/>
              <a:gd name="T11" fmla="*/ 3856 h 7419"/>
              <a:gd name="T12" fmla="*/ 3015 w 6211"/>
              <a:gd name="T13" fmla="*/ 7239 h 7419"/>
              <a:gd name="T14" fmla="*/ 3307 w 6211"/>
              <a:gd name="T15" fmla="*/ 7419 h 7419"/>
              <a:gd name="T16" fmla="*/ 6050 w 6211"/>
              <a:gd name="T17" fmla="*/ 7419 h 7419"/>
              <a:gd name="T18" fmla="*/ 6162 w 6211"/>
              <a:gd name="T19" fmla="*/ 7239 h 7419"/>
              <a:gd name="T20" fmla="*/ 3196 w 6211"/>
              <a:gd name="T21" fmla="*/ 3856 h 7419"/>
              <a:gd name="T22" fmla="*/ 3196 w 6211"/>
              <a:gd name="T23" fmla="*/ 3496 h 7419"/>
              <a:gd name="T24" fmla="*/ 6162 w 6211"/>
              <a:gd name="T25" fmla="*/ 180 h 7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211" h="7419">
                <a:moveTo>
                  <a:pt x="6162" y="180"/>
                </a:moveTo>
                <a:cubicBezTo>
                  <a:pt x="6211" y="81"/>
                  <a:pt x="6161" y="0"/>
                  <a:pt x="6050" y="0"/>
                </a:cubicBezTo>
                <a:lnTo>
                  <a:pt x="3307" y="0"/>
                </a:lnTo>
                <a:cubicBezTo>
                  <a:pt x="3053" y="0"/>
                  <a:pt x="2719" y="512"/>
                  <a:pt x="2553" y="697"/>
                </a:cubicBezTo>
                <a:cubicBezTo>
                  <a:pt x="2262" y="1023"/>
                  <a:pt x="65" y="3464"/>
                  <a:pt x="49" y="3496"/>
                </a:cubicBezTo>
                <a:cubicBezTo>
                  <a:pt x="0" y="3595"/>
                  <a:pt x="0" y="3757"/>
                  <a:pt x="49" y="3856"/>
                </a:cubicBezTo>
                <a:lnTo>
                  <a:pt x="3015" y="7239"/>
                </a:lnTo>
                <a:cubicBezTo>
                  <a:pt x="3065" y="7338"/>
                  <a:pt x="3196" y="7419"/>
                  <a:pt x="3307" y="7419"/>
                </a:cubicBezTo>
                <a:lnTo>
                  <a:pt x="6050" y="7419"/>
                </a:lnTo>
                <a:cubicBezTo>
                  <a:pt x="6161" y="7419"/>
                  <a:pt x="6211" y="7338"/>
                  <a:pt x="6162" y="7239"/>
                </a:cubicBezTo>
                <a:lnTo>
                  <a:pt x="3196" y="3856"/>
                </a:lnTo>
                <a:cubicBezTo>
                  <a:pt x="3146" y="3757"/>
                  <a:pt x="3146" y="3595"/>
                  <a:pt x="3196" y="3496"/>
                </a:cubicBezTo>
                <a:lnTo>
                  <a:pt x="6162" y="1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145B5F-BC56-2A81-0F1C-454BEBE771B3}"/>
              </a:ext>
            </a:extLst>
          </p:cNvPr>
          <p:cNvSpPr txBox="1"/>
          <p:nvPr/>
        </p:nvSpPr>
        <p:spPr>
          <a:xfrm>
            <a:off x="1675145" y="4669099"/>
            <a:ext cx="2403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kern="10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智能化生产制造</a:t>
            </a:r>
            <a:endParaRPr lang="zh-CN" altLang="en-US" sz="2000" b="1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840E81-B211-4E13-89C7-370D934C9C09}"/>
              </a:ext>
            </a:extLst>
          </p:cNvPr>
          <p:cNvSpPr txBox="1"/>
          <p:nvPr/>
        </p:nvSpPr>
        <p:spPr>
          <a:xfrm>
            <a:off x="6390290" y="5204328"/>
            <a:ext cx="4256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面向工控领域的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5G+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网络架构</a:t>
            </a:r>
          </a:p>
        </p:txBody>
      </p:sp>
    </p:spTree>
    <p:extLst>
      <p:ext uri="{BB962C8B-B14F-4D97-AF65-F5344CB8AC3E}">
        <p14:creationId xmlns:p14="http://schemas.microsoft.com/office/powerpoint/2010/main" val="3217053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方案设计及实现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1" u="none" strike="noStrike" kern="1200" cap="none" spc="30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Comic Sans MS" panose="030F0702030302020204" pitchFamily="66" charset="0"/>
                <a:ea typeface="微软雅黑" panose="020B0503020204020204" charset="-122"/>
              </a:rPr>
              <a:t>5GCers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omic Sans MS" panose="030F0702030302020204" pitchFamily="66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1134961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0136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A04800-9808-1B03-A308-AC2AB2CEB2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项目整体架构设计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8B4157-2C55-DC69-C897-BE1E5E36E8D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zh-CN" i="1" spc="300" dirty="0">
                <a:solidFill>
                  <a:schemeClr val="accent1"/>
                </a:solidFill>
                <a:latin typeface="Comic Sans MS" panose="030F0702030302020204" pitchFamily="66" charset="0"/>
              </a:rPr>
              <a:t>5GCers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8E19A0-6AE5-1A89-3B83-FDDC626B58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8</a:t>
            </a:fld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17E18ED-8FC5-3AD5-5B84-5F51366AB5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566" y="1379488"/>
          <a:ext cx="10609334" cy="4192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723068" imgH="2033073" progId="Visio.Drawing.11">
                  <p:embed/>
                </p:oleObj>
              </mc:Choice>
              <mc:Fallback>
                <p:oleObj name="Visio" r:id="rId3" imgW="5723068" imgH="2033073" progId="Visio.Drawing.11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817E18ED-8FC5-3AD5-5B84-5F51366AB5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566" y="1379488"/>
                        <a:ext cx="10609334" cy="41924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A782796F-223A-D7F9-9EB1-DC308BAF5029}"/>
              </a:ext>
            </a:extLst>
          </p:cNvPr>
          <p:cNvSpPr txBox="1"/>
          <p:nvPr/>
        </p:nvSpPr>
        <p:spPr>
          <a:xfrm>
            <a:off x="5038684" y="5734551"/>
            <a:ext cx="2790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kern="10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5GC+MEC</a:t>
            </a:r>
            <a:r>
              <a:rPr lang="zh-CN" altLang="zh-CN" sz="1600" kern="10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总体架构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4519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A04800-9808-1B03-A308-AC2AB2CEB2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项目整体架构设计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8B4157-2C55-DC69-C897-BE1E5E36E8D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zh-CN" i="1" spc="300" dirty="0">
                <a:solidFill>
                  <a:schemeClr val="accent1"/>
                </a:solidFill>
                <a:latin typeface="Comic Sans MS" panose="030F0702030302020204" pitchFamily="66" charset="0"/>
              </a:rPr>
              <a:t>5GCers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8E19A0-6AE5-1A89-3B83-FDDC626B58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5" name="PA-任意多边形 1">
            <a:extLst>
              <a:ext uri="{FF2B5EF4-FFF2-40B4-BE49-F238E27FC236}">
                <a16:creationId xmlns:a16="http://schemas.microsoft.com/office/drawing/2014/main" id="{C37533B1-6489-3044-C891-DACE017D4EE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10800000">
            <a:off x="1785938" y="1860715"/>
            <a:ext cx="2014689" cy="900861"/>
          </a:xfrm>
          <a:custGeom>
            <a:avLst/>
            <a:gdLst>
              <a:gd name="T0" fmla="*/ 260531822 w 7875"/>
              <a:gd name="T1" fmla="*/ 76882102 h 3594"/>
              <a:gd name="T2" fmla="*/ 349238401 w 7875"/>
              <a:gd name="T3" fmla="*/ 0 h 3594"/>
              <a:gd name="T4" fmla="*/ 87331766 w 7875"/>
              <a:gd name="T5" fmla="*/ 0 h 3594"/>
              <a:gd name="T6" fmla="*/ 0 w 7875"/>
              <a:gd name="T7" fmla="*/ 76882102 h 3594"/>
              <a:gd name="T8" fmla="*/ 87331766 w 7875"/>
              <a:gd name="T9" fmla="*/ 152533110 h 3594"/>
              <a:gd name="T10" fmla="*/ 349238401 w 7875"/>
              <a:gd name="T11" fmla="*/ 152533110 h 3594"/>
              <a:gd name="T12" fmla="*/ 260531822 w 7875"/>
              <a:gd name="T13" fmla="*/ 76882102 h 35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875" h="3594">
                <a:moveTo>
                  <a:pt x="5874" y="1811"/>
                </a:moveTo>
                <a:lnTo>
                  <a:pt x="7874" y="0"/>
                </a:lnTo>
                <a:lnTo>
                  <a:pt x="1969" y="0"/>
                </a:lnTo>
                <a:lnTo>
                  <a:pt x="0" y="1811"/>
                </a:lnTo>
                <a:lnTo>
                  <a:pt x="1969" y="3593"/>
                </a:lnTo>
                <a:lnTo>
                  <a:pt x="7874" y="3593"/>
                </a:lnTo>
                <a:lnTo>
                  <a:pt x="5874" y="1811"/>
                </a:lnTo>
              </a:path>
            </a:pathLst>
          </a:custGeom>
          <a:solidFill>
            <a:srgbClr val="8DA778"/>
          </a:solidFill>
          <a:ln>
            <a:noFill/>
          </a:ln>
        </p:spPr>
        <p:txBody>
          <a:bodyPr wrap="none" anchor="ctr"/>
          <a:lstStyle/>
          <a:p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PA-文本框 40">
            <a:extLst>
              <a:ext uri="{FF2B5EF4-FFF2-40B4-BE49-F238E27FC236}">
                <a16:creationId xmlns:a16="http://schemas.microsoft.com/office/drawing/2014/main" id="{37834836-A0D2-B44C-FEDA-A9402C5D82C8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73036" y="2139712"/>
            <a:ext cx="6164343" cy="66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764" tIns="25882" rIns="51764" bIns="2588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000" b="1" dirty="0">
                <a:solidFill>
                  <a:srgbClr val="4040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（一）</a:t>
            </a:r>
            <a:r>
              <a:rPr lang="en-US" altLang="zh-CN" sz="2000" b="1" dirty="0">
                <a:solidFill>
                  <a:srgbClr val="4040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5G MEC UPF</a:t>
            </a:r>
            <a:r>
              <a:rPr lang="zh-CN" altLang="zh-CN" sz="2000" b="1" dirty="0">
                <a:solidFill>
                  <a:srgbClr val="4040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选择及本地分流方案</a:t>
            </a:r>
          </a:p>
          <a:p>
            <a:pPr eaLnBrk="1" hangingPunct="1"/>
            <a:endParaRPr lang="zh-CN" altLang="en-US" sz="2000" b="1" dirty="0">
              <a:solidFill>
                <a:srgbClr val="40404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PA-任意多边形 1">
            <a:extLst>
              <a:ext uri="{FF2B5EF4-FFF2-40B4-BE49-F238E27FC236}">
                <a16:creationId xmlns:a16="http://schemas.microsoft.com/office/drawing/2014/main" id="{87AA20F2-BE50-0EF1-23A2-49236CB80FB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rot="10800000">
            <a:off x="1785938" y="4923213"/>
            <a:ext cx="2014689" cy="943454"/>
          </a:xfrm>
          <a:custGeom>
            <a:avLst/>
            <a:gdLst>
              <a:gd name="T0" fmla="*/ 260531822 w 7875"/>
              <a:gd name="T1" fmla="*/ 76882102 h 3594"/>
              <a:gd name="T2" fmla="*/ 349238401 w 7875"/>
              <a:gd name="T3" fmla="*/ 0 h 3594"/>
              <a:gd name="T4" fmla="*/ 87331766 w 7875"/>
              <a:gd name="T5" fmla="*/ 0 h 3594"/>
              <a:gd name="T6" fmla="*/ 0 w 7875"/>
              <a:gd name="T7" fmla="*/ 76882102 h 3594"/>
              <a:gd name="T8" fmla="*/ 87331766 w 7875"/>
              <a:gd name="T9" fmla="*/ 152533110 h 3594"/>
              <a:gd name="T10" fmla="*/ 349238401 w 7875"/>
              <a:gd name="T11" fmla="*/ 152533110 h 3594"/>
              <a:gd name="T12" fmla="*/ 260531822 w 7875"/>
              <a:gd name="T13" fmla="*/ 76882102 h 35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875" h="3594">
                <a:moveTo>
                  <a:pt x="5874" y="1811"/>
                </a:moveTo>
                <a:lnTo>
                  <a:pt x="7874" y="0"/>
                </a:lnTo>
                <a:lnTo>
                  <a:pt x="1969" y="0"/>
                </a:lnTo>
                <a:lnTo>
                  <a:pt x="0" y="1811"/>
                </a:lnTo>
                <a:lnTo>
                  <a:pt x="1969" y="3593"/>
                </a:lnTo>
                <a:lnTo>
                  <a:pt x="7874" y="3593"/>
                </a:lnTo>
                <a:lnTo>
                  <a:pt x="5874" y="1811"/>
                </a:ln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none" anchor="ctr"/>
          <a:lstStyle/>
          <a:p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PA-文本框 45">
            <a:extLst>
              <a:ext uri="{FF2B5EF4-FFF2-40B4-BE49-F238E27FC236}">
                <a16:creationId xmlns:a16="http://schemas.microsoft.com/office/drawing/2014/main" id="{2C87A8A4-60FE-C06A-0123-A9D04933E64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73036" y="3729153"/>
            <a:ext cx="4902664" cy="36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764" tIns="25882" rIns="51764" bIns="2588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 b="1" dirty="0">
                <a:solidFill>
                  <a:srgbClr val="4040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（</a:t>
            </a:r>
            <a:r>
              <a:rPr lang="zh-CN" altLang="en-US" sz="2000" b="1" dirty="0">
                <a:solidFill>
                  <a:srgbClr val="4040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二</a:t>
            </a:r>
            <a:r>
              <a:rPr lang="zh-CN" altLang="zh-CN" sz="2000" b="1" dirty="0">
                <a:solidFill>
                  <a:srgbClr val="4040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）</a:t>
            </a:r>
            <a:r>
              <a:rPr lang="en-US" altLang="zh-CN" sz="2000" b="1" dirty="0">
                <a:solidFill>
                  <a:srgbClr val="4040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AI </a:t>
            </a:r>
            <a:r>
              <a:rPr lang="zh-CN" altLang="en-US" sz="2000" b="1" dirty="0">
                <a:solidFill>
                  <a:srgbClr val="4040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多模态身份识别方案</a:t>
            </a:r>
          </a:p>
        </p:txBody>
      </p:sp>
      <p:sp>
        <p:nvSpPr>
          <p:cNvPr id="16" name="PA-文本框 47">
            <a:extLst>
              <a:ext uri="{FF2B5EF4-FFF2-40B4-BE49-F238E27FC236}">
                <a16:creationId xmlns:a16="http://schemas.microsoft.com/office/drawing/2014/main" id="{9FEF4B6B-6CFF-301B-2EAB-88624862C019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73035" y="5242702"/>
            <a:ext cx="5470661" cy="36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764" tIns="25882" rIns="51764" bIns="2588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 b="1" dirty="0">
                <a:solidFill>
                  <a:srgbClr val="4040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（</a:t>
            </a:r>
            <a:r>
              <a:rPr lang="zh-CN" altLang="en-US" sz="2000" b="1" dirty="0">
                <a:solidFill>
                  <a:srgbClr val="4040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三</a:t>
            </a:r>
            <a:r>
              <a:rPr lang="zh-CN" altLang="zh-CN" sz="2000" b="1" dirty="0">
                <a:solidFill>
                  <a:srgbClr val="4040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）</a:t>
            </a:r>
            <a:r>
              <a:rPr lang="zh-CN" altLang="en-US" sz="2000" b="1" dirty="0">
                <a:solidFill>
                  <a:srgbClr val="4040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手势识别智能操控方案</a:t>
            </a:r>
          </a:p>
        </p:txBody>
      </p:sp>
      <p:sp>
        <p:nvSpPr>
          <p:cNvPr id="17" name="PA-任意多边形 1">
            <a:extLst>
              <a:ext uri="{FF2B5EF4-FFF2-40B4-BE49-F238E27FC236}">
                <a16:creationId xmlns:a16="http://schemas.microsoft.com/office/drawing/2014/main" id="{4D02AAE5-A030-C724-EC0C-D42572AF282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10800000">
            <a:off x="1785938" y="3396224"/>
            <a:ext cx="2014689" cy="943453"/>
          </a:xfrm>
          <a:custGeom>
            <a:avLst/>
            <a:gdLst>
              <a:gd name="T0" fmla="*/ 2147483647 w 7875"/>
              <a:gd name="T1" fmla="*/ 1102871697 h 3594"/>
              <a:gd name="T2" fmla="*/ 2147483647 w 7875"/>
              <a:gd name="T3" fmla="*/ 0 h 3594"/>
              <a:gd name="T4" fmla="*/ 1199687158 w 7875"/>
              <a:gd name="T5" fmla="*/ 0 h 3594"/>
              <a:gd name="T6" fmla="*/ 0 w 7875"/>
              <a:gd name="T7" fmla="*/ 1102871697 h 3594"/>
              <a:gd name="T8" fmla="*/ 1199687158 w 7875"/>
              <a:gd name="T9" fmla="*/ 2147483647 h 3594"/>
              <a:gd name="T10" fmla="*/ 2147483647 w 7875"/>
              <a:gd name="T11" fmla="*/ 2147483647 h 3594"/>
              <a:gd name="T12" fmla="*/ 2147483647 w 7875"/>
              <a:gd name="T13" fmla="*/ 1102871697 h 35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875" h="3594">
                <a:moveTo>
                  <a:pt x="5874" y="1811"/>
                </a:moveTo>
                <a:lnTo>
                  <a:pt x="7874" y="0"/>
                </a:lnTo>
                <a:lnTo>
                  <a:pt x="1969" y="0"/>
                </a:lnTo>
                <a:lnTo>
                  <a:pt x="0" y="1811"/>
                </a:lnTo>
                <a:lnTo>
                  <a:pt x="1969" y="3593"/>
                </a:lnTo>
                <a:lnTo>
                  <a:pt x="7874" y="3593"/>
                </a:lnTo>
                <a:lnTo>
                  <a:pt x="5874" y="1811"/>
                </a:lnTo>
              </a:path>
            </a:pathLst>
          </a:custGeom>
          <a:solidFill>
            <a:srgbClr val="FED00C"/>
          </a:solidFill>
          <a:ln>
            <a:noFill/>
          </a:ln>
        </p:spPr>
        <p:txBody>
          <a:bodyPr wrap="none" anchor="ctr"/>
          <a:lstStyle/>
          <a:p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PA-文本框 31_1">
            <a:extLst>
              <a:ext uri="{FF2B5EF4-FFF2-40B4-BE49-F238E27FC236}">
                <a16:creationId xmlns:a16="http://schemas.microsoft.com/office/drawing/2014/main" id="{354DB7BA-F989-5A97-960D-019C5A03D90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506201" y="974418"/>
            <a:ext cx="3368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8800">
                <a:gradFill>
                  <a:gsLst>
                    <a:gs pos="0">
                      <a:srgbClr val="D93339"/>
                    </a:gs>
                    <a:gs pos="100000">
                      <a:srgbClr val="6AAABA"/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2800" b="1" dirty="0">
                <a:solidFill>
                  <a:schemeClr val="accent1"/>
                </a:solidFill>
                <a:latin typeface="+mj-ea"/>
                <a:ea typeface="+mj-ea"/>
                <a:sym typeface="思源黑体 CN Medium" panose="020B0600000000000000" pitchFamily="34" charset="-122"/>
              </a:rPr>
              <a:t>方案设计与实现</a:t>
            </a:r>
            <a:endParaRPr lang="en-US" altLang="zh-CN" sz="2400" b="1" dirty="0">
              <a:solidFill>
                <a:schemeClr val="accent1"/>
              </a:solidFill>
              <a:latin typeface="+mj-ea"/>
              <a:ea typeface="+mj-ea"/>
              <a:sym typeface="思源黑体 CN Medium" panose="020B0600000000000000" pitchFamily="34" charset="-122"/>
            </a:endParaRPr>
          </a:p>
        </p:txBody>
      </p:sp>
      <p:cxnSp>
        <p:nvCxnSpPr>
          <p:cNvPr id="26" name="PA-直接连接符 32_1">
            <a:extLst>
              <a:ext uri="{FF2B5EF4-FFF2-40B4-BE49-F238E27FC236}">
                <a16:creationId xmlns:a16="http://schemas.microsoft.com/office/drawing/2014/main" id="{8FAAF903-F774-C41B-8820-90FE43248FCF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5924112" y="1575364"/>
            <a:ext cx="343776" cy="0"/>
          </a:xfrm>
          <a:prstGeom prst="line">
            <a:avLst/>
          </a:prstGeom>
          <a:ln w="25400" cap="rnd" cmpd="sng" algn="ctr">
            <a:solidFill>
              <a:srgbClr val="FBB805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77704393-A7DE-6264-3201-B9CF78BEF70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24" y="1900338"/>
            <a:ext cx="1397192" cy="783433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691B1267-07CA-19A8-B35B-A7E2A1C7EE5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735" y="5035371"/>
            <a:ext cx="719138" cy="719138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6E6DFDEB-E21C-004F-B2AF-FA78905D23A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26" y="3394531"/>
            <a:ext cx="943454" cy="9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510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</TotalTime>
  <Words>1556</Words>
  <Application>Microsoft Office PowerPoint</Application>
  <PresentationFormat>宽屏</PresentationFormat>
  <Paragraphs>195</Paragraphs>
  <Slides>23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41" baseType="lpstr">
      <vt:lpstr>等线</vt:lpstr>
      <vt:lpstr>黑体</vt:lpstr>
      <vt:lpstr>思源黑体 CN Light</vt:lpstr>
      <vt:lpstr>Microsoft YaHei</vt:lpstr>
      <vt:lpstr>Microsoft YaHei</vt:lpstr>
      <vt:lpstr>Arial</vt:lpstr>
      <vt:lpstr>Calibri</vt:lpstr>
      <vt:lpstr>Century Gothic</vt:lpstr>
      <vt:lpstr>Comic Sans MS</vt:lpstr>
      <vt:lpstr>Roboto</vt:lpstr>
      <vt:lpstr>Segoe UI</vt:lpstr>
      <vt:lpstr>Segoe UI Light</vt:lpstr>
      <vt:lpstr>Times New Roman</vt:lpstr>
      <vt:lpstr>Office 主题​​</vt:lpstr>
      <vt:lpstr>2_OfficePLUS</vt:lpstr>
      <vt:lpstr>1_OfficePLUS</vt:lpstr>
      <vt:lpstr>Visio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#我给母校送模板#</dc:title>
  <dc:creator>李林昊</dc:creator>
  <cp:keywords>51PPT模板网</cp:keywords>
  <cp:lastModifiedBy>Jiang Tao</cp:lastModifiedBy>
  <cp:revision>282</cp:revision>
  <dcterms:created xsi:type="dcterms:W3CDTF">2019-03-11T14:11:00Z</dcterms:created>
  <dcterms:modified xsi:type="dcterms:W3CDTF">2022-08-23T08:51:05Z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2019-04-12T02:41:52.0160681Z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69373f4c-3b11-4ae9-a932-ee563e5098c6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2052-11.1.0.9999</vt:lpwstr>
  </property>
</Properties>
</file>